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61" r:id="rId6"/>
    <p:sldId id="263" r:id="rId7"/>
    <p:sldId id="318" r:id="rId8"/>
    <p:sldId id="304" r:id="rId9"/>
    <p:sldId id="333" r:id="rId10"/>
    <p:sldId id="305" r:id="rId11"/>
    <p:sldId id="326" r:id="rId12"/>
    <p:sldId id="327" r:id="rId13"/>
    <p:sldId id="328" r:id="rId14"/>
    <p:sldId id="260" r:id="rId15"/>
    <p:sldId id="274" r:id="rId16"/>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834E56-B345-4DC3-B05D-CD7E2F8BCBD4}" v="25" dt="2025-09-22T10:43:17.44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13" autoAdjust="0"/>
    <p:restoredTop sz="94660"/>
  </p:normalViewPr>
  <p:slideViewPr>
    <p:cSldViewPr snapToGrid="0" snapToObjects="1">
      <p:cViewPr varScale="1">
        <p:scale>
          <a:sx n="60" d="100"/>
          <a:sy n="60" d="100"/>
        </p:scale>
        <p:origin x="831" y="261"/>
      </p:cViewPr>
      <p:guideLst>
        <p:guide orient="horz" pos="2115"/>
        <p:guide pos="38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PLIER Jean-Charles" userId="8c6b48d2-1c38-4b38-aac5-acf1a07ca42f" providerId="ADAL" clId="{E1834E56-B345-4DC3-B05D-CD7E2F8BCBD4}"/>
    <pc:docChg chg="undo custSel delSld modSld">
      <pc:chgData name="CAPLIER Jean-Charles" userId="8c6b48d2-1c38-4b38-aac5-acf1a07ca42f" providerId="ADAL" clId="{E1834E56-B345-4DC3-B05D-CD7E2F8BCBD4}" dt="2025-09-22T11:33:29.900" v="2573"/>
      <pc:docMkLst>
        <pc:docMk/>
      </pc:docMkLst>
      <pc:sldChg chg="modSp mod">
        <pc:chgData name="CAPLIER Jean-Charles" userId="8c6b48d2-1c38-4b38-aac5-acf1a07ca42f" providerId="ADAL" clId="{E1834E56-B345-4DC3-B05D-CD7E2F8BCBD4}" dt="2025-09-22T11:33:29.900" v="2573"/>
        <pc:sldMkLst>
          <pc:docMk/>
          <pc:sldMk cId="0" sldId="256"/>
        </pc:sldMkLst>
        <pc:spChg chg="mod">
          <ac:chgData name="CAPLIER Jean-Charles" userId="8c6b48d2-1c38-4b38-aac5-acf1a07ca42f" providerId="ADAL" clId="{E1834E56-B345-4DC3-B05D-CD7E2F8BCBD4}" dt="2025-09-22T11:33:29.900" v="2573"/>
          <ac:spMkLst>
            <pc:docMk/>
            <pc:sldMk cId="0" sldId="256"/>
            <ac:spMk id="4" creationId="{81931377-9AAA-6CE8-5F8B-A8D8B5BE3851}"/>
          </ac:spMkLst>
        </pc:spChg>
        <pc:picChg chg="mod">
          <ac:chgData name="CAPLIER Jean-Charles" userId="8c6b48d2-1c38-4b38-aac5-acf1a07ca42f" providerId="ADAL" clId="{E1834E56-B345-4DC3-B05D-CD7E2F8BCBD4}" dt="2025-09-21T21:19:55.462" v="295" actId="14826"/>
          <ac:picMkLst>
            <pc:docMk/>
            <pc:sldMk cId="0" sldId="256"/>
            <ac:picMk id="1026" creationId="{2568189C-5370-FEFC-8EF0-F0DAAACB3468}"/>
          </ac:picMkLst>
        </pc:picChg>
      </pc:sldChg>
      <pc:sldChg chg="addSp delSp modSp mod">
        <pc:chgData name="CAPLIER Jean-Charles" userId="8c6b48d2-1c38-4b38-aac5-acf1a07ca42f" providerId="ADAL" clId="{E1834E56-B345-4DC3-B05D-CD7E2F8BCBD4}" dt="2025-09-21T21:46:29.131" v="792" actId="1037"/>
        <pc:sldMkLst>
          <pc:docMk/>
          <pc:sldMk cId="425151601" sldId="260"/>
        </pc:sldMkLst>
        <pc:spChg chg="add mod">
          <ac:chgData name="CAPLIER Jean-Charles" userId="8c6b48d2-1c38-4b38-aac5-acf1a07ca42f" providerId="ADAL" clId="{E1834E56-B345-4DC3-B05D-CD7E2F8BCBD4}" dt="2025-09-21T21:11:20.360" v="258" actId="1038"/>
          <ac:spMkLst>
            <pc:docMk/>
            <pc:sldMk cId="425151601" sldId="260"/>
            <ac:spMk id="3" creationId="{50F796B6-0B14-90ED-35BA-E5F7BC7EF118}"/>
          </ac:spMkLst>
        </pc:spChg>
        <pc:spChg chg="del">
          <ac:chgData name="CAPLIER Jean-Charles" userId="8c6b48d2-1c38-4b38-aac5-acf1a07ca42f" providerId="ADAL" clId="{E1834E56-B345-4DC3-B05D-CD7E2F8BCBD4}" dt="2025-09-21T21:09:57.087" v="1" actId="478"/>
          <ac:spMkLst>
            <pc:docMk/>
            <pc:sldMk cId="425151601" sldId="260"/>
            <ac:spMk id="6" creationId="{174105E0-26A9-C98A-9E98-4B78486B5BA6}"/>
          </ac:spMkLst>
        </pc:spChg>
        <pc:spChg chg="mod">
          <ac:chgData name="CAPLIER Jean-Charles" userId="8c6b48d2-1c38-4b38-aac5-acf1a07ca42f" providerId="ADAL" clId="{E1834E56-B345-4DC3-B05D-CD7E2F8BCBD4}" dt="2025-09-21T21:46:29.131" v="792" actId="1037"/>
          <ac:spMkLst>
            <pc:docMk/>
            <pc:sldMk cId="425151601" sldId="260"/>
            <ac:spMk id="10" creationId="{61E08E19-89BF-E2A9-D5FA-6AC86579D116}"/>
          </ac:spMkLst>
        </pc:spChg>
        <pc:picChg chg="mod">
          <ac:chgData name="CAPLIER Jean-Charles" userId="8c6b48d2-1c38-4b38-aac5-acf1a07ca42f" providerId="ADAL" clId="{E1834E56-B345-4DC3-B05D-CD7E2F8BCBD4}" dt="2025-09-21T21:35:24.078" v="691" actId="14826"/>
          <ac:picMkLst>
            <pc:docMk/>
            <pc:sldMk cId="425151601" sldId="260"/>
            <ac:picMk id="2" creationId="{B1A836C9-0320-8127-F5E8-9433A35CBAB6}"/>
          </ac:picMkLst>
        </pc:picChg>
      </pc:sldChg>
      <pc:sldChg chg="modSp mod">
        <pc:chgData name="CAPLIER Jean-Charles" userId="8c6b48d2-1c38-4b38-aac5-acf1a07ca42f" providerId="ADAL" clId="{E1834E56-B345-4DC3-B05D-CD7E2F8BCBD4}" dt="2025-09-21T21:41:41.857" v="757" actId="20577"/>
        <pc:sldMkLst>
          <pc:docMk/>
          <pc:sldMk cId="1391767133" sldId="261"/>
        </pc:sldMkLst>
        <pc:spChg chg="mod">
          <ac:chgData name="CAPLIER Jean-Charles" userId="8c6b48d2-1c38-4b38-aac5-acf1a07ca42f" providerId="ADAL" clId="{E1834E56-B345-4DC3-B05D-CD7E2F8BCBD4}" dt="2025-09-21T21:41:41.857" v="757" actId="20577"/>
          <ac:spMkLst>
            <pc:docMk/>
            <pc:sldMk cId="1391767133" sldId="261"/>
            <ac:spMk id="4" creationId="{BA79B9AB-0B29-8211-0D93-C8776D254F05}"/>
          </ac:spMkLst>
        </pc:spChg>
      </pc:sldChg>
      <pc:sldChg chg="modSp mod">
        <pc:chgData name="CAPLIER Jean-Charles" userId="8c6b48d2-1c38-4b38-aac5-acf1a07ca42f" providerId="ADAL" clId="{E1834E56-B345-4DC3-B05D-CD7E2F8BCBD4}" dt="2025-09-22T10:23:25.009" v="2406" actId="20577"/>
        <pc:sldMkLst>
          <pc:docMk/>
          <pc:sldMk cId="1752860084" sldId="263"/>
        </pc:sldMkLst>
        <pc:spChg chg="mod">
          <ac:chgData name="CAPLIER Jean-Charles" userId="8c6b48d2-1c38-4b38-aac5-acf1a07ca42f" providerId="ADAL" clId="{E1834E56-B345-4DC3-B05D-CD7E2F8BCBD4}" dt="2025-09-21T21:20:43.082" v="297" actId="20577"/>
          <ac:spMkLst>
            <pc:docMk/>
            <pc:sldMk cId="1752860084" sldId="263"/>
            <ac:spMk id="5" creationId="{5423FDBB-85CF-79EB-CBED-05E80515D52A}"/>
          </ac:spMkLst>
        </pc:spChg>
        <pc:spChg chg="mod">
          <ac:chgData name="CAPLIER Jean-Charles" userId="8c6b48d2-1c38-4b38-aac5-acf1a07ca42f" providerId="ADAL" clId="{E1834E56-B345-4DC3-B05D-CD7E2F8BCBD4}" dt="2025-09-22T10:23:25.009" v="2406" actId="20577"/>
          <ac:spMkLst>
            <pc:docMk/>
            <pc:sldMk cId="1752860084" sldId="263"/>
            <ac:spMk id="7" creationId="{B1DB2150-E210-36E1-B15E-E96EECA19801}"/>
          </ac:spMkLst>
        </pc:spChg>
        <pc:picChg chg="mod">
          <ac:chgData name="CAPLIER Jean-Charles" userId="8c6b48d2-1c38-4b38-aac5-acf1a07ca42f" providerId="ADAL" clId="{E1834E56-B345-4DC3-B05D-CD7E2F8BCBD4}" dt="2025-09-21T21:27:02.022" v="676" actId="14826"/>
          <ac:picMkLst>
            <pc:docMk/>
            <pc:sldMk cId="1752860084" sldId="263"/>
            <ac:picMk id="6" creationId="{3222C1B4-AE6E-FA86-5E52-BB700CB0E2AF}"/>
          </ac:picMkLst>
        </pc:picChg>
      </pc:sldChg>
      <pc:sldChg chg="addSp delSp modSp mod">
        <pc:chgData name="CAPLIER Jean-Charles" userId="8c6b48d2-1c38-4b38-aac5-acf1a07ca42f" providerId="ADAL" clId="{E1834E56-B345-4DC3-B05D-CD7E2F8BCBD4}" dt="2025-09-22T10:20:02.572" v="2379" actId="1035"/>
        <pc:sldMkLst>
          <pc:docMk/>
          <pc:sldMk cId="1358459348" sldId="274"/>
        </pc:sldMkLst>
        <pc:spChg chg="add mod">
          <ac:chgData name="CAPLIER Jean-Charles" userId="8c6b48d2-1c38-4b38-aac5-acf1a07ca42f" providerId="ADAL" clId="{E1834E56-B345-4DC3-B05D-CD7E2F8BCBD4}" dt="2025-09-22T10:19:19.582" v="2352" actId="1035"/>
          <ac:spMkLst>
            <pc:docMk/>
            <pc:sldMk cId="1358459348" sldId="274"/>
            <ac:spMk id="4" creationId="{5DAC652D-1FBB-A696-C1E5-CBB9F3BC708D}"/>
          </ac:spMkLst>
        </pc:spChg>
        <pc:spChg chg="del">
          <ac:chgData name="CAPLIER Jean-Charles" userId="8c6b48d2-1c38-4b38-aac5-acf1a07ca42f" providerId="ADAL" clId="{E1834E56-B345-4DC3-B05D-CD7E2F8BCBD4}" dt="2025-09-21T21:11:40.779" v="274" actId="478"/>
          <ac:spMkLst>
            <pc:docMk/>
            <pc:sldMk cId="1358459348" sldId="274"/>
            <ac:spMk id="7" creationId="{5383B7AF-7BF8-1FC0-C0F1-C3B4A6BCB092}"/>
          </ac:spMkLst>
        </pc:spChg>
        <pc:spChg chg="mod">
          <ac:chgData name="CAPLIER Jean-Charles" userId="8c6b48d2-1c38-4b38-aac5-acf1a07ca42f" providerId="ADAL" clId="{E1834E56-B345-4DC3-B05D-CD7E2F8BCBD4}" dt="2025-09-22T10:20:02.572" v="2379" actId="1035"/>
          <ac:spMkLst>
            <pc:docMk/>
            <pc:sldMk cId="1358459348" sldId="274"/>
            <ac:spMk id="8" creationId="{EAEAFEEA-0745-F782-6AC3-9C4375C9EB88}"/>
          </ac:spMkLst>
        </pc:spChg>
        <pc:picChg chg="mod">
          <ac:chgData name="CAPLIER Jean-Charles" userId="8c6b48d2-1c38-4b38-aac5-acf1a07ca42f" providerId="ADAL" clId="{E1834E56-B345-4DC3-B05D-CD7E2F8BCBD4}" dt="2025-09-22T10:17:47.796" v="2329" actId="1035"/>
          <ac:picMkLst>
            <pc:docMk/>
            <pc:sldMk cId="1358459348" sldId="274"/>
            <ac:picMk id="5" creationId="{C41FDCF5-2AFA-D73C-8B51-CA8D1C1065E5}"/>
          </ac:picMkLst>
        </pc:picChg>
      </pc:sldChg>
      <pc:sldChg chg="modSp mod">
        <pc:chgData name="CAPLIER Jean-Charles" userId="8c6b48d2-1c38-4b38-aac5-acf1a07ca42f" providerId="ADAL" clId="{E1834E56-B345-4DC3-B05D-CD7E2F8BCBD4}" dt="2025-09-22T10:28:42.508" v="2434" actId="21"/>
        <pc:sldMkLst>
          <pc:docMk/>
          <pc:sldMk cId="1236563029" sldId="304"/>
        </pc:sldMkLst>
        <pc:spChg chg="mod">
          <ac:chgData name="CAPLIER Jean-Charles" userId="8c6b48d2-1c38-4b38-aac5-acf1a07ca42f" providerId="ADAL" clId="{E1834E56-B345-4DC3-B05D-CD7E2F8BCBD4}" dt="2025-09-22T10:28:42.508" v="2434" actId="21"/>
          <ac:spMkLst>
            <pc:docMk/>
            <pc:sldMk cId="1236563029" sldId="304"/>
            <ac:spMk id="8" creationId="{9349D5BF-3089-19A1-62D5-FC8774850287}"/>
          </ac:spMkLst>
        </pc:spChg>
        <pc:spChg chg="mod">
          <ac:chgData name="CAPLIER Jean-Charles" userId="8c6b48d2-1c38-4b38-aac5-acf1a07ca42f" providerId="ADAL" clId="{E1834E56-B345-4DC3-B05D-CD7E2F8BCBD4}" dt="2025-09-21T21:22:16.836" v="433" actId="1037"/>
          <ac:spMkLst>
            <pc:docMk/>
            <pc:sldMk cId="1236563029" sldId="304"/>
            <ac:spMk id="11" creationId="{05B13677-50C5-B68F-D251-ABFA01B29A79}"/>
          </ac:spMkLst>
        </pc:spChg>
        <pc:grpChg chg="mod">
          <ac:chgData name="CAPLIER Jean-Charles" userId="8c6b48d2-1c38-4b38-aac5-acf1a07ca42f" providerId="ADAL" clId="{E1834E56-B345-4DC3-B05D-CD7E2F8BCBD4}" dt="2025-09-21T21:22:06.634" v="412" actId="1037"/>
          <ac:grpSpMkLst>
            <pc:docMk/>
            <pc:sldMk cId="1236563029" sldId="304"/>
            <ac:grpSpMk id="9" creationId="{E0B42C5A-ED89-61E0-4A95-7A8E6E73A97D}"/>
          </ac:grpSpMkLst>
        </pc:grpChg>
        <pc:picChg chg="mod">
          <ac:chgData name="CAPLIER Jean-Charles" userId="8c6b48d2-1c38-4b38-aac5-acf1a07ca42f" providerId="ADAL" clId="{E1834E56-B345-4DC3-B05D-CD7E2F8BCBD4}" dt="2025-09-21T21:32:18.388" v="678" actId="14826"/>
          <ac:picMkLst>
            <pc:docMk/>
            <pc:sldMk cId="1236563029" sldId="304"/>
            <ac:picMk id="10" creationId="{3E7EB6FA-8BD8-D293-B79E-CEBD9BC572BD}"/>
          </ac:picMkLst>
        </pc:picChg>
      </pc:sldChg>
      <pc:sldChg chg="addSp modSp mod">
        <pc:chgData name="CAPLIER Jean-Charles" userId="8c6b48d2-1c38-4b38-aac5-acf1a07ca42f" providerId="ADAL" clId="{E1834E56-B345-4DC3-B05D-CD7E2F8BCBD4}" dt="2025-09-22T09:59:04.505" v="1629" actId="1035"/>
        <pc:sldMkLst>
          <pc:docMk/>
          <pc:sldMk cId="3597947856" sldId="305"/>
        </pc:sldMkLst>
        <pc:spChg chg="mod">
          <ac:chgData name="CAPLIER Jean-Charles" userId="8c6b48d2-1c38-4b38-aac5-acf1a07ca42f" providerId="ADAL" clId="{E1834E56-B345-4DC3-B05D-CD7E2F8BCBD4}" dt="2025-09-21T21:23:43.702" v="520"/>
          <ac:spMkLst>
            <pc:docMk/>
            <pc:sldMk cId="3597947856" sldId="305"/>
            <ac:spMk id="5" creationId="{FBD9665C-3DA3-6404-DC38-606E4252A035}"/>
          </ac:spMkLst>
        </pc:spChg>
        <pc:spChg chg="mod">
          <ac:chgData name="CAPLIER Jean-Charles" userId="8c6b48d2-1c38-4b38-aac5-acf1a07ca42f" providerId="ADAL" clId="{E1834E56-B345-4DC3-B05D-CD7E2F8BCBD4}" dt="2025-09-22T09:59:04.505" v="1629" actId="1035"/>
          <ac:spMkLst>
            <pc:docMk/>
            <pc:sldMk cId="3597947856" sldId="305"/>
            <ac:spMk id="11" creationId="{4CDDF753-469E-E559-2718-EE56098CDD21}"/>
          </ac:spMkLst>
        </pc:spChg>
        <pc:picChg chg="mod">
          <ac:chgData name="CAPLIER Jean-Charles" userId="8c6b48d2-1c38-4b38-aac5-acf1a07ca42f" providerId="ADAL" clId="{E1834E56-B345-4DC3-B05D-CD7E2F8BCBD4}" dt="2025-09-21T21:33:16.558" v="681" actId="14826"/>
          <ac:picMkLst>
            <pc:docMk/>
            <pc:sldMk cId="3597947856" sldId="305"/>
            <ac:picMk id="6" creationId="{0BBE3A21-4BEC-CDAC-2732-BACE6863FA51}"/>
          </ac:picMkLst>
        </pc:picChg>
        <pc:picChg chg="add">
          <ac:chgData name="CAPLIER Jean-Charles" userId="8c6b48d2-1c38-4b38-aac5-acf1a07ca42f" providerId="ADAL" clId="{E1834E56-B345-4DC3-B05D-CD7E2F8BCBD4}" dt="2025-09-21T21:33:07.786" v="680"/>
          <ac:picMkLst>
            <pc:docMk/>
            <pc:sldMk cId="3597947856" sldId="305"/>
            <ac:picMk id="7" creationId="{C5BFDEBB-CB97-53CE-0EEA-FF22705A78D1}"/>
          </ac:picMkLst>
        </pc:picChg>
      </pc:sldChg>
      <pc:sldChg chg="addSp delSp modSp mod">
        <pc:chgData name="CAPLIER Jean-Charles" userId="8c6b48d2-1c38-4b38-aac5-acf1a07ca42f" providerId="ADAL" clId="{E1834E56-B345-4DC3-B05D-CD7E2F8BCBD4}" dt="2025-09-22T10:27:58.822" v="2433" actId="478"/>
        <pc:sldMkLst>
          <pc:docMk/>
          <pc:sldMk cId="2461875149" sldId="318"/>
        </pc:sldMkLst>
        <pc:spChg chg="mod">
          <ac:chgData name="CAPLIER Jean-Charles" userId="8c6b48d2-1c38-4b38-aac5-acf1a07ca42f" providerId="ADAL" clId="{E1834E56-B345-4DC3-B05D-CD7E2F8BCBD4}" dt="2025-09-21T21:21:14.824" v="299"/>
          <ac:spMkLst>
            <pc:docMk/>
            <pc:sldMk cId="2461875149" sldId="318"/>
            <ac:spMk id="4" creationId="{F1556407-80F3-A005-540C-E1E09C7595FF}"/>
          </ac:spMkLst>
        </pc:spChg>
        <pc:spChg chg="del">
          <ac:chgData name="CAPLIER Jean-Charles" userId="8c6b48d2-1c38-4b38-aac5-acf1a07ca42f" providerId="ADAL" clId="{E1834E56-B345-4DC3-B05D-CD7E2F8BCBD4}" dt="2025-09-22T10:27:58.822" v="2433" actId="478"/>
          <ac:spMkLst>
            <pc:docMk/>
            <pc:sldMk cId="2461875149" sldId="318"/>
            <ac:spMk id="8" creationId="{454EC102-4158-757F-CF44-C3BA7CDA5C47}"/>
          </ac:spMkLst>
        </pc:spChg>
        <pc:spChg chg="mod">
          <ac:chgData name="CAPLIER Jean-Charles" userId="8c6b48d2-1c38-4b38-aac5-acf1a07ca42f" providerId="ADAL" clId="{E1834E56-B345-4DC3-B05D-CD7E2F8BCBD4}" dt="2025-09-22T10:27:54.777" v="2432" actId="20577"/>
          <ac:spMkLst>
            <pc:docMk/>
            <pc:sldMk cId="2461875149" sldId="318"/>
            <ac:spMk id="9" creationId="{B459D041-224C-8956-1167-96F933D3DC99}"/>
          </ac:spMkLst>
        </pc:spChg>
        <pc:grpChg chg="add mod">
          <ac:chgData name="CAPLIER Jean-Charles" userId="8c6b48d2-1c38-4b38-aac5-acf1a07ca42f" providerId="ADAL" clId="{E1834E56-B345-4DC3-B05D-CD7E2F8BCBD4}" dt="2025-09-21T21:21:28.995" v="403" actId="1036"/>
          <ac:grpSpMkLst>
            <pc:docMk/>
            <pc:sldMk cId="2461875149" sldId="318"/>
            <ac:grpSpMk id="2" creationId="{952F49C1-0411-76D5-7533-FDED56909338}"/>
          </ac:grpSpMkLst>
        </pc:grpChg>
        <pc:grpChg chg="del">
          <ac:chgData name="CAPLIER Jean-Charles" userId="8c6b48d2-1c38-4b38-aac5-acf1a07ca42f" providerId="ADAL" clId="{E1834E56-B345-4DC3-B05D-CD7E2F8BCBD4}" dt="2025-09-21T21:21:14.181" v="298" actId="478"/>
          <ac:grpSpMkLst>
            <pc:docMk/>
            <pc:sldMk cId="2461875149" sldId="318"/>
            <ac:grpSpMk id="10" creationId="{6D8BF44D-6492-338F-2AD0-1A7FAF26F815}"/>
          </ac:grpSpMkLst>
        </pc:grpChg>
        <pc:graphicFrameChg chg="add mod modGraphic">
          <ac:chgData name="CAPLIER Jean-Charles" userId="8c6b48d2-1c38-4b38-aac5-acf1a07ca42f" providerId="ADAL" clId="{E1834E56-B345-4DC3-B05D-CD7E2F8BCBD4}" dt="2025-09-22T10:27:08.673" v="2413" actId="14861"/>
          <ac:graphicFrameMkLst>
            <pc:docMk/>
            <pc:sldMk cId="2461875149" sldId="318"/>
            <ac:graphicFrameMk id="11" creationId="{5E4F8368-C273-D6A3-6FF1-1E770CBF7F71}"/>
          </ac:graphicFrameMkLst>
        </pc:graphicFrameChg>
        <pc:graphicFrameChg chg="del">
          <ac:chgData name="CAPLIER Jean-Charles" userId="8c6b48d2-1c38-4b38-aac5-acf1a07ca42f" providerId="ADAL" clId="{E1834E56-B345-4DC3-B05D-CD7E2F8BCBD4}" dt="2025-09-21T21:55:13.112" v="907" actId="478"/>
          <ac:graphicFrameMkLst>
            <pc:docMk/>
            <pc:sldMk cId="2461875149" sldId="318"/>
            <ac:graphicFrameMk id="18" creationId="{91900080-84C3-35BE-03E5-23BB10520884}"/>
          </ac:graphicFrameMkLst>
        </pc:graphicFrameChg>
        <pc:picChg chg="mod">
          <ac:chgData name="CAPLIER Jean-Charles" userId="8c6b48d2-1c38-4b38-aac5-acf1a07ca42f" providerId="ADAL" clId="{E1834E56-B345-4DC3-B05D-CD7E2F8BCBD4}" dt="2025-09-21T21:27:12.509" v="677" actId="14826"/>
          <ac:picMkLst>
            <pc:docMk/>
            <pc:sldMk cId="2461875149" sldId="318"/>
            <ac:picMk id="5" creationId="{097B7851-D558-32B3-4CE5-76CB65F4C69D}"/>
          </ac:picMkLst>
        </pc:picChg>
      </pc:sldChg>
      <pc:sldChg chg="addSp delSp modSp mod">
        <pc:chgData name="CAPLIER Jean-Charles" userId="8c6b48d2-1c38-4b38-aac5-acf1a07ca42f" providerId="ADAL" clId="{E1834E56-B345-4DC3-B05D-CD7E2F8BCBD4}" dt="2025-09-22T10:40:29.244" v="2565" actId="14734"/>
        <pc:sldMkLst>
          <pc:docMk/>
          <pc:sldMk cId="3091991097" sldId="326"/>
        </pc:sldMkLst>
        <pc:spChg chg="mod">
          <ac:chgData name="CAPLIER Jean-Charles" userId="8c6b48d2-1c38-4b38-aac5-acf1a07ca42f" providerId="ADAL" clId="{E1834E56-B345-4DC3-B05D-CD7E2F8BCBD4}" dt="2025-09-21T21:23:57.390" v="522"/>
          <ac:spMkLst>
            <pc:docMk/>
            <pc:sldMk cId="3091991097" sldId="326"/>
            <ac:spMk id="4" creationId="{1A97CF8B-DD3C-FC7C-8866-E3C57B832554}"/>
          </ac:spMkLst>
        </pc:spChg>
        <pc:spChg chg="mod">
          <ac:chgData name="CAPLIER Jean-Charles" userId="8c6b48d2-1c38-4b38-aac5-acf1a07ca42f" providerId="ADAL" clId="{E1834E56-B345-4DC3-B05D-CD7E2F8BCBD4}" dt="2025-09-22T10:39:34.428" v="2557" actId="20577"/>
          <ac:spMkLst>
            <pc:docMk/>
            <pc:sldMk cId="3091991097" sldId="326"/>
            <ac:spMk id="9" creationId="{656A659C-CAA3-B79C-2211-DA21E357A031}"/>
          </ac:spMkLst>
        </pc:spChg>
        <pc:grpChg chg="add mod">
          <ac:chgData name="CAPLIER Jean-Charles" userId="8c6b48d2-1c38-4b38-aac5-acf1a07ca42f" providerId="ADAL" clId="{E1834E56-B345-4DC3-B05D-CD7E2F8BCBD4}" dt="2025-09-21T21:24:07.318" v="614" actId="1038"/>
          <ac:grpSpMkLst>
            <pc:docMk/>
            <pc:sldMk cId="3091991097" sldId="326"/>
            <ac:grpSpMk id="2" creationId="{16EB849D-6831-2037-EE1F-2692E035F467}"/>
          </ac:grpSpMkLst>
        </pc:grpChg>
        <pc:grpChg chg="del">
          <ac:chgData name="CAPLIER Jean-Charles" userId="8c6b48d2-1c38-4b38-aac5-acf1a07ca42f" providerId="ADAL" clId="{E1834E56-B345-4DC3-B05D-CD7E2F8BCBD4}" dt="2025-09-21T21:23:56.130" v="521" actId="478"/>
          <ac:grpSpMkLst>
            <pc:docMk/>
            <pc:sldMk cId="3091991097" sldId="326"/>
            <ac:grpSpMk id="17" creationId="{C17021BB-DE8B-1BCB-8044-6F1F101F6FC9}"/>
          </ac:grpSpMkLst>
        </pc:grpChg>
        <pc:graphicFrameChg chg="add mod modGraphic">
          <ac:chgData name="CAPLIER Jean-Charles" userId="8c6b48d2-1c38-4b38-aac5-acf1a07ca42f" providerId="ADAL" clId="{E1834E56-B345-4DC3-B05D-CD7E2F8BCBD4}" dt="2025-09-22T10:40:29.244" v="2565" actId="14734"/>
          <ac:graphicFrameMkLst>
            <pc:docMk/>
            <pc:sldMk cId="3091991097" sldId="326"/>
            <ac:graphicFrameMk id="8" creationId="{A1D4A852-6AC4-9974-E77F-CC8800740891}"/>
          </ac:graphicFrameMkLst>
        </pc:graphicFrameChg>
        <pc:graphicFrameChg chg="del modGraphic">
          <ac:chgData name="CAPLIER Jean-Charles" userId="8c6b48d2-1c38-4b38-aac5-acf1a07ca42f" providerId="ADAL" clId="{E1834E56-B345-4DC3-B05D-CD7E2F8BCBD4}" dt="2025-09-22T09:59:16.098" v="1631" actId="478"/>
          <ac:graphicFrameMkLst>
            <pc:docMk/>
            <pc:sldMk cId="3091991097" sldId="326"/>
            <ac:graphicFrameMk id="20" creationId="{3282A207-A125-9547-8BDB-A9C532DBBEB4}"/>
          </ac:graphicFrameMkLst>
        </pc:graphicFrameChg>
        <pc:picChg chg="mod">
          <ac:chgData name="CAPLIER Jean-Charles" userId="8c6b48d2-1c38-4b38-aac5-acf1a07ca42f" providerId="ADAL" clId="{E1834E56-B345-4DC3-B05D-CD7E2F8BCBD4}" dt="2025-09-21T21:33:30.577" v="682" actId="14826"/>
          <ac:picMkLst>
            <pc:docMk/>
            <pc:sldMk cId="3091991097" sldId="326"/>
            <ac:picMk id="5" creationId="{6E41D44D-4324-12E8-6CDA-0302B6A263BD}"/>
          </ac:picMkLst>
        </pc:picChg>
      </pc:sldChg>
      <pc:sldChg chg="addSp modSp mod">
        <pc:chgData name="CAPLIER Jean-Charles" userId="8c6b48d2-1c38-4b38-aac5-acf1a07ca42f" providerId="ADAL" clId="{E1834E56-B345-4DC3-B05D-CD7E2F8BCBD4}" dt="2025-09-22T10:40:46.635" v="2566" actId="21"/>
        <pc:sldMkLst>
          <pc:docMk/>
          <pc:sldMk cId="4223818400" sldId="327"/>
        </pc:sldMkLst>
        <pc:spChg chg="mod">
          <ac:chgData name="CAPLIER Jean-Charles" userId="8c6b48d2-1c38-4b38-aac5-acf1a07ca42f" providerId="ADAL" clId="{E1834E56-B345-4DC3-B05D-CD7E2F8BCBD4}" dt="2025-09-21T21:25:25.325" v="615"/>
          <ac:spMkLst>
            <pc:docMk/>
            <pc:sldMk cId="4223818400" sldId="327"/>
            <ac:spMk id="5" creationId="{C7EAEB3C-3CAB-C4E7-EE4D-370B0CBA88A5}"/>
          </ac:spMkLst>
        </pc:spChg>
        <pc:spChg chg="mod">
          <ac:chgData name="CAPLIER Jean-Charles" userId="8c6b48d2-1c38-4b38-aac5-acf1a07ca42f" providerId="ADAL" clId="{E1834E56-B345-4DC3-B05D-CD7E2F8BCBD4}" dt="2025-09-22T10:40:46.635" v="2566" actId="21"/>
          <ac:spMkLst>
            <pc:docMk/>
            <pc:sldMk cId="4223818400" sldId="327"/>
            <ac:spMk id="11" creationId="{6474422E-889D-939E-2AF3-A8E559B03881}"/>
          </ac:spMkLst>
        </pc:spChg>
        <pc:picChg chg="mod">
          <ac:chgData name="CAPLIER Jean-Charles" userId="8c6b48d2-1c38-4b38-aac5-acf1a07ca42f" providerId="ADAL" clId="{E1834E56-B345-4DC3-B05D-CD7E2F8BCBD4}" dt="2025-09-21T21:34:12.863" v="684" actId="14826"/>
          <ac:picMkLst>
            <pc:docMk/>
            <pc:sldMk cId="4223818400" sldId="327"/>
            <ac:picMk id="6" creationId="{1021560A-4201-0E2B-1A0D-AE6DDA88B430}"/>
          </ac:picMkLst>
        </pc:picChg>
        <pc:picChg chg="add">
          <ac:chgData name="CAPLIER Jean-Charles" userId="8c6b48d2-1c38-4b38-aac5-acf1a07ca42f" providerId="ADAL" clId="{E1834E56-B345-4DC3-B05D-CD7E2F8BCBD4}" dt="2025-09-21T21:34:02.926" v="683"/>
          <ac:picMkLst>
            <pc:docMk/>
            <pc:sldMk cId="4223818400" sldId="327"/>
            <ac:picMk id="7" creationId="{3037BF00-457F-385E-4A8A-E1422C29EF78}"/>
          </ac:picMkLst>
        </pc:picChg>
      </pc:sldChg>
      <pc:sldChg chg="addSp delSp modSp mod">
        <pc:chgData name="CAPLIER Jean-Charles" userId="8c6b48d2-1c38-4b38-aac5-acf1a07ca42f" providerId="ADAL" clId="{E1834E56-B345-4DC3-B05D-CD7E2F8BCBD4}" dt="2025-09-22T10:43:27.368" v="2572" actId="14100"/>
        <pc:sldMkLst>
          <pc:docMk/>
          <pc:sldMk cId="3989007055" sldId="328"/>
        </pc:sldMkLst>
        <pc:spChg chg="mod">
          <ac:chgData name="CAPLIER Jean-Charles" userId="8c6b48d2-1c38-4b38-aac5-acf1a07ca42f" providerId="ADAL" clId="{E1834E56-B345-4DC3-B05D-CD7E2F8BCBD4}" dt="2025-09-21T21:25:40.384" v="617"/>
          <ac:spMkLst>
            <pc:docMk/>
            <pc:sldMk cId="3989007055" sldId="328"/>
            <ac:spMk id="4" creationId="{284938CD-2693-8A97-4DA1-D969B7E1E60C}"/>
          </ac:spMkLst>
        </pc:spChg>
        <pc:spChg chg="mod">
          <ac:chgData name="CAPLIER Jean-Charles" userId="8c6b48d2-1c38-4b38-aac5-acf1a07ca42f" providerId="ADAL" clId="{E1834E56-B345-4DC3-B05D-CD7E2F8BCBD4}" dt="2025-09-22T10:40:57.576" v="2568" actId="20577"/>
          <ac:spMkLst>
            <pc:docMk/>
            <pc:sldMk cId="3989007055" sldId="328"/>
            <ac:spMk id="12" creationId="{767FA55E-0A72-EC01-396F-C1C6D2338342}"/>
          </ac:spMkLst>
        </pc:spChg>
        <pc:spChg chg="del">
          <ac:chgData name="CAPLIER Jean-Charles" userId="8c6b48d2-1c38-4b38-aac5-acf1a07ca42f" providerId="ADAL" clId="{E1834E56-B345-4DC3-B05D-CD7E2F8BCBD4}" dt="2025-09-22T10:09:10.281" v="2173" actId="478"/>
          <ac:spMkLst>
            <pc:docMk/>
            <pc:sldMk cId="3989007055" sldId="328"/>
            <ac:spMk id="20" creationId="{9F60EBC5-2695-1367-0E14-BB7D1EEE9A3C}"/>
          </ac:spMkLst>
        </pc:spChg>
        <pc:grpChg chg="add mod">
          <ac:chgData name="CAPLIER Jean-Charles" userId="8c6b48d2-1c38-4b38-aac5-acf1a07ca42f" providerId="ADAL" clId="{E1834E56-B345-4DC3-B05D-CD7E2F8BCBD4}" dt="2025-09-21T21:25:47.715" v="674" actId="1037"/>
          <ac:grpSpMkLst>
            <pc:docMk/>
            <pc:sldMk cId="3989007055" sldId="328"/>
            <ac:grpSpMk id="2" creationId="{DBDB7498-1C36-9B7E-F44C-54F1AAF9DF3D}"/>
          </ac:grpSpMkLst>
        </pc:grpChg>
        <pc:grpChg chg="del">
          <ac:chgData name="CAPLIER Jean-Charles" userId="8c6b48d2-1c38-4b38-aac5-acf1a07ca42f" providerId="ADAL" clId="{E1834E56-B345-4DC3-B05D-CD7E2F8BCBD4}" dt="2025-09-21T21:25:39.857" v="616" actId="478"/>
          <ac:grpSpMkLst>
            <pc:docMk/>
            <pc:sldMk cId="3989007055" sldId="328"/>
            <ac:grpSpMk id="14" creationId="{2C1174D3-1A82-BF87-1B61-6A726F5CB0FC}"/>
          </ac:grpSpMkLst>
        </pc:grpChg>
        <pc:graphicFrameChg chg="add mod modGraphic">
          <ac:chgData name="CAPLIER Jean-Charles" userId="8c6b48d2-1c38-4b38-aac5-acf1a07ca42f" providerId="ADAL" clId="{E1834E56-B345-4DC3-B05D-CD7E2F8BCBD4}" dt="2025-09-22T10:43:27.368" v="2572" actId="14100"/>
          <ac:graphicFrameMkLst>
            <pc:docMk/>
            <pc:sldMk cId="3989007055" sldId="328"/>
            <ac:graphicFrameMk id="8" creationId="{03E96904-7C43-978B-CA2C-BE22469FF1FA}"/>
          </ac:graphicFrameMkLst>
        </pc:graphicFrameChg>
        <pc:picChg chg="mod">
          <ac:chgData name="CAPLIER Jean-Charles" userId="8c6b48d2-1c38-4b38-aac5-acf1a07ca42f" providerId="ADAL" clId="{E1834E56-B345-4DC3-B05D-CD7E2F8BCBD4}" dt="2025-09-21T21:34:21.266" v="685" actId="14826"/>
          <ac:picMkLst>
            <pc:docMk/>
            <pc:sldMk cId="3989007055" sldId="328"/>
            <ac:picMk id="5" creationId="{EB7EED65-1E8A-85E7-76D8-5FB3264A00E9}"/>
          </ac:picMkLst>
        </pc:picChg>
      </pc:sldChg>
      <pc:sldChg chg="del">
        <pc:chgData name="CAPLIER Jean-Charles" userId="8c6b48d2-1c38-4b38-aac5-acf1a07ca42f" providerId="ADAL" clId="{E1834E56-B345-4DC3-B05D-CD7E2F8BCBD4}" dt="2025-09-21T21:34:30.279" v="686" actId="2696"/>
        <pc:sldMkLst>
          <pc:docMk/>
          <pc:sldMk cId="367352838" sldId="329"/>
        </pc:sldMkLst>
      </pc:sldChg>
      <pc:sldChg chg="del">
        <pc:chgData name="CAPLIER Jean-Charles" userId="8c6b48d2-1c38-4b38-aac5-acf1a07ca42f" providerId="ADAL" clId="{E1834E56-B345-4DC3-B05D-CD7E2F8BCBD4}" dt="2025-09-21T21:34:33.231" v="687" actId="2696"/>
        <pc:sldMkLst>
          <pc:docMk/>
          <pc:sldMk cId="3792605042" sldId="330"/>
        </pc:sldMkLst>
      </pc:sldChg>
      <pc:sldChg chg="addSp delSp modSp mod">
        <pc:chgData name="CAPLIER Jean-Charles" userId="8c6b48d2-1c38-4b38-aac5-acf1a07ca42f" providerId="ADAL" clId="{E1834E56-B345-4DC3-B05D-CD7E2F8BCBD4}" dt="2025-09-22T10:34:44.608" v="2455" actId="120"/>
        <pc:sldMkLst>
          <pc:docMk/>
          <pc:sldMk cId="2221512323" sldId="333"/>
        </pc:sldMkLst>
        <pc:spChg chg="mod">
          <ac:chgData name="CAPLIER Jean-Charles" userId="8c6b48d2-1c38-4b38-aac5-acf1a07ca42f" providerId="ADAL" clId="{E1834E56-B345-4DC3-B05D-CD7E2F8BCBD4}" dt="2025-09-21T21:22:32.280" v="435"/>
          <ac:spMkLst>
            <pc:docMk/>
            <pc:sldMk cId="2221512323" sldId="333"/>
            <ac:spMk id="8" creationId="{9088A0E4-E5B7-CC52-F01F-6C701ECBAA3F}"/>
          </ac:spMkLst>
        </pc:spChg>
        <pc:spChg chg="mod">
          <ac:chgData name="CAPLIER Jean-Charles" userId="8c6b48d2-1c38-4b38-aac5-acf1a07ca42f" providerId="ADAL" clId="{E1834E56-B345-4DC3-B05D-CD7E2F8BCBD4}" dt="2025-09-22T10:28:57.835" v="2437" actId="14100"/>
          <ac:spMkLst>
            <pc:docMk/>
            <pc:sldMk cId="2221512323" sldId="333"/>
            <ac:spMk id="9" creationId="{B4FC02DC-5ECE-DC59-C4A4-87B50792BE0D}"/>
          </ac:spMkLst>
        </pc:spChg>
        <pc:grpChg chg="add mod">
          <ac:chgData name="CAPLIER Jean-Charles" userId="8c6b48d2-1c38-4b38-aac5-acf1a07ca42f" providerId="ADAL" clId="{E1834E56-B345-4DC3-B05D-CD7E2F8BCBD4}" dt="2025-09-21T21:22:45.951" v="518" actId="1037"/>
          <ac:grpSpMkLst>
            <pc:docMk/>
            <pc:sldMk cId="2221512323" sldId="333"/>
            <ac:grpSpMk id="4" creationId="{4DE849E8-3659-6379-9922-3E9D7BD8008D}"/>
          </ac:grpSpMkLst>
        </pc:grpChg>
        <pc:grpChg chg="del">
          <ac:chgData name="CAPLIER Jean-Charles" userId="8c6b48d2-1c38-4b38-aac5-acf1a07ca42f" providerId="ADAL" clId="{E1834E56-B345-4DC3-B05D-CD7E2F8BCBD4}" dt="2025-09-21T21:22:31.777" v="434" actId="478"/>
          <ac:grpSpMkLst>
            <pc:docMk/>
            <pc:sldMk cId="2221512323" sldId="333"/>
            <ac:grpSpMk id="10" creationId="{2489261E-BD30-1BC0-D1DD-F9C3870E6E33}"/>
          </ac:grpSpMkLst>
        </pc:grpChg>
        <pc:graphicFrameChg chg="add mod">
          <ac:chgData name="CAPLIER Jean-Charles" userId="8c6b48d2-1c38-4b38-aac5-acf1a07ca42f" providerId="ADAL" clId="{E1834E56-B345-4DC3-B05D-CD7E2F8BCBD4}" dt="2025-09-22T10:33:22.824" v="2438"/>
          <ac:graphicFrameMkLst>
            <pc:docMk/>
            <pc:sldMk cId="2221512323" sldId="333"/>
            <ac:graphicFrameMk id="12" creationId="{020C473D-D37B-A1C5-9125-989CD2A57B24}"/>
          </ac:graphicFrameMkLst>
        </pc:graphicFrameChg>
        <pc:graphicFrameChg chg="del">
          <ac:chgData name="CAPLIER Jean-Charles" userId="8c6b48d2-1c38-4b38-aac5-acf1a07ca42f" providerId="ADAL" clId="{E1834E56-B345-4DC3-B05D-CD7E2F8BCBD4}" dt="2025-09-22T09:53:57.764" v="1298" actId="478"/>
          <ac:graphicFrameMkLst>
            <pc:docMk/>
            <pc:sldMk cId="2221512323" sldId="333"/>
            <ac:graphicFrameMk id="13" creationId="{BE2A5FE1-2BF0-C30D-4D79-8C3095C17F64}"/>
          </ac:graphicFrameMkLst>
        </pc:graphicFrameChg>
        <pc:graphicFrameChg chg="add del mod modGraphic">
          <ac:chgData name="CAPLIER Jean-Charles" userId="8c6b48d2-1c38-4b38-aac5-acf1a07ca42f" providerId="ADAL" clId="{E1834E56-B345-4DC3-B05D-CD7E2F8BCBD4}" dt="2025-09-22T10:34:17.767" v="2448" actId="478"/>
          <ac:graphicFrameMkLst>
            <pc:docMk/>
            <pc:sldMk cId="2221512323" sldId="333"/>
            <ac:graphicFrameMk id="14" creationId="{24A31006-DE4A-E27F-8484-EAFC9976201A}"/>
          </ac:graphicFrameMkLst>
        </pc:graphicFrameChg>
        <pc:graphicFrameChg chg="add mod">
          <ac:chgData name="CAPLIER Jean-Charles" userId="8c6b48d2-1c38-4b38-aac5-acf1a07ca42f" providerId="ADAL" clId="{E1834E56-B345-4DC3-B05D-CD7E2F8BCBD4}" dt="2025-09-22T10:34:18.731" v="2449"/>
          <ac:graphicFrameMkLst>
            <pc:docMk/>
            <pc:sldMk cId="2221512323" sldId="333"/>
            <ac:graphicFrameMk id="15" creationId="{9435E5D3-7D0D-9EDB-03E0-2AF41553F869}"/>
          </ac:graphicFrameMkLst>
        </pc:graphicFrameChg>
        <pc:graphicFrameChg chg="add mod modGraphic">
          <ac:chgData name="CAPLIER Jean-Charles" userId="8c6b48d2-1c38-4b38-aac5-acf1a07ca42f" providerId="ADAL" clId="{E1834E56-B345-4DC3-B05D-CD7E2F8BCBD4}" dt="2025-09-22T10:34:44.608" v="2455" actId="120"/>
          <ac:graphicFrameMkLst>
            <pc:docMk/>
            <pc:sldMk cId="2221512323" sldId="333"/>
            <ac:graphicFrameMk id="16" creationId="{E691A889-5818-5357-6E5A-AB4188C5091C}"/>
          </ac:graphicFrameMkLst>
        </pc:graphicFrameChg>
        <pc:picChg chg="mod">
          <ac:chgData name="CAPLIER Jean-Charles" userId="8c6b48d2-1c38-4b38-aac5-acf1a07ca42f" providerId="ADAL" clId="{E1834E56-B345-4DC3-B05D-CD7E2F8BCBD4}" dt="2025-09-21T21:32:28.773" v="679" actId="14826"/>
          <ac:picMkLst>
            <pc:docMk/>
            <pc:sldMk cId="2221512323" sldId="333"/>
            <ac:picMk id="5" creationId="{A433CFC1-74A0-E859-ED90-8F9803D65CEA}"/>
          </ac:picMkLst>
        </pc:picChg>
      </pc:sldChg>
      <pc:sldChg chg="del">
        <pc:chgData name="CAPLIER Jean-Charles" userId="8c6b48d2-1c38-4b38-aac5-acf1a07ca42f" providerId="ADAL" clId="{E1834E56-B345-4DC3-B05D-CD7E2F8BCBD4}" dt="2025-09-21T21:23:02.625" v="519" actId="2696"/>
        <pc:sldMkLst>
          <pc:docMk/>
          <pc:sldMk cId="3939273776" sldId="334"/>
        </pc:sldMkLst>
      </pc:sldChg>
      <pc:sldChg chg="del">
        <pc:chgData name="CAPLIER Jean-Charles" userId="8c6b48d2-1c38-4b38-aac5-acf1a07ca42f" providerId="ADAL" clId="{E1834E56-B345-4DC3-B05D-CD7E2F8BCBD4}" dt="2025-09-21T21:26:00.045" v="675" actId="2696"/>
        <pc:sldMkLst>
          <pc:docMk/>
          <pc:sldMk cId="323721234" sldId="335"/>
        </pc:sldMkLst>
      </pc:sldChg>
      <pc:sldChg chg="del">
        <pc:chgData name="CAPLIER Jean-Charles" userId="8c6b48d2-1c38-4b38-aac5-acf1a07ca42f" providerId="ADAL" clId="{E1834E56-B345-4DC3-B05D-CD7E2F8BCBD4}" dt="2025-09-21T21:34:36.503" v="688" actId="2696"/>
        <pc:sldMkLst>
          <pc:docMk/>
          <pc:sldMk cId="4159075570" sldId="3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21ACE-2972-4E67-B2AA-8DAC045FCF93}" type="datetimeFigureOut">
              <a:rPr lang="fr-FR" smtClean="0"/>
              <a:t>22/02/2026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048C17-9121-40C8-AA45-955F17A7A5A2}" type="slidenum">
              <a:rPr lang="fr-FR" smtClean="0"/>
              <a:t>‹N°›</a:t>
            </a:fld>
            <a:endParaRPr lang="fr-FR"/>
          </a:p>
        </p:txBody>
      </p:sp>
    </p:spTree>
    <p:extLst>
      <p:ext uri="{BB962C8B-B14F-4D97-AF65-F5344CB8AC3E}">
        <p14:creationId xmlns:p14="http://schemas.microsoft.com/office/powerpoint/2010/main" val="2345165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2048C17-9121-40C8-AA45-955F17A7A5A2}" type="slidenum">
              <a:rPr lang="fr-FR" smtClean="0"/>
              <a:t>4</a:t>
            </a:fld>
            <a:endParaRPr lang="fr-FR"/>
          </a:p>
        </p:txBody>
      </p:sp>
    </p:spTree>
    <p:extLst>
      <p:ext uri="{BB962C8B-B14F-4D97-AF65-F5344CB8AC3E}">
        <p14:creationId xmlns:p14="http://schemas.microsoft.com/office/powerpoint/2010/main" val="150247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481AF-8F79-B3C0-DB17-7768F5A945A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FE1B76A-C783-AD67-9B23-9F97F2AAFA7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01FA053-2995-A19A-D5E2-C824C6F7BF9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2190AE1-5466-9715-6D42-364D750653F7}"/>
              </a:ext>
            </a:extLst>
          </p:cNvPr>
          <p:cNvSpPr>
            <a:spLocks noGrp="1"/>
          </p:cNvSpPr>
          <p:nvPr>
            <p:ph type="sldNum" sz="quarter" idx="5"/>
          </p:nvPr>
        </p:nvSpPr>
        <p:spPr/>
        <p:txBody>
          <a:bodyPr/>
          <a:lstStyle/>
          <a:p>
            <a:fld id="{C2048C17-9121-40C8-AA45-955F17A7A5A2}" type="slidenum">
              <a:rPr lang="fr-FR" smtClean="0"/>
              <a:t>6</a:t>
            </a:fld>
            <a:endParaRPr lang="fr-FR"/>
          </a:p>
        </p:txBody>
      </p:sp>
    </p:spTree>
    <p:extLst>
      <p:ext uri="{BB962C8B-B14F-4D97-AF65-F5344CB8AC3E}">
        <p14:creationId xmlns:p14="http://schemas.microsoft.com/office/powerpoint/2010/main" val="143635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DD03B-0D47-F76C-DE9D-10FA7B9A0A5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D5E0421-FCE9-35DB-D8C9-1EAF9C8ED8C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AE8A8D0-AB1C-14BD-FF53-D704CE33B0F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5F9F4AC-8818-F92E-F7C5-09DA0E896439}"/>
              </a:ext>
            </a:extLst>
          </p:cNvPr>
          <p:cNvSpPr>
            <a:spLocks noGrp="1"/>
          </p:cNvSpPr>
          <p:nvPr>
            <p:ph type="sldNum" sz="quarter" idx="5"/>
          </p:nvPr>
        </p:nvSpPr>
        <p:spPr/>
        <p:txBody>
          <a:bodyPr/>
          <a:lstStyle/>
          <a:p>
            <a:fld id="{C2048C17-9121-40C8-AA45-955F17A7A5A2}" type="slidenum">
              <a:rPr lang="fr-FR" smtClean="0"/>
              <a:t>8</a:t>
            </a:fld>
            <a:endParaRPr lang="fr-FR"/>
          </a:p>
        </p:txBody>
      </p:sp>
    </p:spTree>
    <p:extLst>
      <p:ext uri="{BB962C8B-B14F-4D97-AF65-F5344CB8AC3E}">
        <p14:creationId xmlns:p14="http://schemas.microsoft.com/office/powerpoint/2010/main" val="198988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727B2-98B1-4AA7-3733-EF48EA266EE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70299E2-D9E3-202F-BD11-CB9BC1403C6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7D1ADFE-2484-D4A4-DC30-FE2EE79A437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F848AB3-3B8E-B9D7-32FC-3749287DA968}"/>
              </a:ext>
            </a:extLst>
          </p:cNvPr>
          <p:cNvSpPr>
            <a:spLocks noGrp="1"/>
          </p:cNvSpPr>
          <p:nvPr>
            <p:ph type="sldNum" sz="quarter" idx="5"/>
          </p:nvPr>
        </p:nvSpPr>
        <p:spPr/>
        <p:txBody>
          <a:bodyPr/>
          <a:lstStyle/>
          <a:p>
            <a:fld id="{C2048C17-9121-40C8-AA45-955F17A7A5A2}" type="slidenum">
              <a:rPr lang="fr-FR" smtClean="0"/>
              <a:t>10</a:t>
            </a:fld>
            <a:endParaRPr lang="fr-FR"/>
          </a:p>
        </p:txBody>
      </p:sp>
    </p:spTree>
    <p:extLst>
      <p:ext uri="{BB962C8B-B14F-4D97-AF65-F5344CB8AC3E}">
        <p14:creationId xmlns:p14="http://schemas.microsoft.com/office/powerpoint/2010/main" val="542948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2/22/2026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2/22/2026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2/22/2026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2/22/2026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descr="Une image contenant Graphique, Bleu électrique&#10;&#10;Le contenu généré par l’IA peut être incorrect.">
            <a:extLst>
              <a:ext uri="{FF2B5EF4-FFF2-40B4-BE49-F238E27FC236}">
                <a16:creationId xmlns:a16="http://schemas.microsoft.com/office/drawing/2014/main" id="{0A910A82-0D51-8984-AA7D-50FE6CACE60A}"/>
              </a:ext>
            </a:extLst>
          </p:cNvPr>
          <p:cNvPicPr>
            <a:picLocks noChangeAspect="1"/>
          </p:cNvPicPr>
          <p:nvPr/>
        </p:nvPicPr>
        <p:blipFill>
          <a:blip r:embed="rId2"/>
          <a:stretch>
            <a:fillRect/>
          </a:stretch>
        </p:blipFill>
        <p:spPr>
          <a:xfrm flipV="1">
            <a:off x="1460" y="0"/>
            <a:ext cx="12185904" cy="6858000"/>
          </a:xfrm>
          <a:prstGeom prst="rect">
            <a:avLst/>
          </a:prstGeom>
        </p:spPr>
      </p:pic>
      <p:pic>
        <p:nvPicPr>
          <p:cNvPr id="2" name="Image 1" descr="Une image contenant Graphique, texte, logo, Police&#10;&#10;Le contenu généré par l’IA peut être incorrect.">
            <a:extLst>
              <a:ext uri="{FF2B5EF4-FFF2-40B4-BE49-F238E27FC236}">
                <a16:creationId xmlns:a16="http://schemas.microsoft.com/office/drawing/2014/main" id="{C7259F33-E287-1F0F-422E-BB16550A5667}"/>
              </a:ext>
            </a:extLst>
          </p:cNvPr>
          <p:cNvPicPr>
            <a:picLocks noChangeAspect="1"/>
          </p:cNvPicPr>
          <p:nvPr/>
        </p:nvPicPr>
        <p:blipFill>
          <a:blip r:embed="rId3"/>
          <a:stretch>
            <a:fillRect/>
          </a:stretch>
        </p:blipFill>
        <p:spPr>
          <a:xfrm>
            <a:off x="4975925" y="972993"/>
            <a:ext cx="2236976" cy="2236976"/>
          </a:xfrm>
          <a:prstGeom prst="rect">
            <a:avLst/>
          </a:prstGeom>
        </p:spPr>
      </p:pic>
      <p:sp>
        <p:nvSpPr>
          <p:cNvPr id="3" name="ZoneTexte 2">
            <a:extLst>
              <a:ext uri="{FF2B5EF4-FFF2-40B4-BE49-F238E27FC236}">
                <a16:creationId xmlns:a16="http://schemas.microsoft.com/office/drawing/2014/main" id="{C1DA2937-F18A-3B30-A0ED-D65BCE752433}"/>
              </a:ext>
            </a:extLst>
          </p:cNvPr>
          <p:cNvSpPr txBox="1"/>
          <p:nvPr/>
        </p:nvSpPr>
        <p:spPr>
          <a:xfrm>
            <a:off x="5109467" y="2790533"/>
            <a:ext cx="2000460" cy="584775"/>
          </a:xfrm>
          <a:prstGeom prst="rect">
            <a:avLst/>
          </a:prstGeom>
          <a:noFill/>
        </p:spPr>
        <p:txBody>
          <a:bodyPr wrap="square" rtlCol="0">
            <a:spAutoFit/>
          </a:bodyPr>
          <a:lstStyle/>
          <a:p>
            <a:pPr algn="ctr"/>
            <a:r>
              <a:rPr lang="fr-FR" sz="3200" dirty="0">
                <a:solidFill>
                  <a:srgbClr val="006FC0"/>
                </a:solidFill>
              </a:rPr>
              <a:t>Formation</a:t>
            </a:r>
          </a:p>
        </p:txBody>
      </p:sp>
      <p:sp>
        <p:nvSpPr>
          <p:cNvPr id="4" name="ZoneTexte 3">
            <a:extLst>
              <a:ext uri="{FF2B5EF4-FFF2-40B4-BE49-F238E27FC236}">
                <a16:creationId xmlns:a16="http://schemas.microsoft.com/office/drawing/2014/main" id="{81931377-9AAA-6CE8-5F8B-A8D8B5BE3851}"/>
              </a:ext>
            </a:extLst>
          </p:cNvPr>
          <p:cNvSpPr txBox="1"/>
          <p:nvPr/>
        </p:nvSpPr>
        <p:spPr>
          <a:xfrm>
            <a:off x="153466" y="5659474"/>
            <a:ext cx="11887199" cy="830997"/>
          </a:xfrm>
          <a:prstGeom prst="rect">
            <a:avLst/>
          </a:prstGeom>
          <a:noFill/>
        </p:spPr>
        <p:txBody>
          <a:bodyPr wrap="square" rtlCol="0">
            <a:spAutoFit/>
          </a:bodyPr>
          <a:lstStyle/>
          <a:p>
            <a:pPr algn="ctr"/>
            <a:r>
              <a:rPr lang="fr-FR" sz="4800" dirty="0">
                <a:solidFill>
                  <a:srgbClr val="006FC0"/>
                </a:solidFill>
              </a:rPr>
              <a:t>Comprendre les enjeux du distanciel</a:t>
            </a:r>
            <a:endParaRPr lang="fr-FR" sz="4800" b="1" dirty="0">
              <a:solidFill>
                <a:srgbClr val="006FC0"/>
              </a:solidFill>
            </a:endParaRPr>
          </a:p>
        </p:txBody>
      </p:sp>
      <p:pic>
        <p:nvPicPr>
          <p:cNvPr id="1026" name="Picture 2">
            <a:extLst>
              <a:ext uri="{FF2B5EF4-FFF2-40B4-BE49-F238E27FC236}">
                <a16:creationId xmlns:a16="http://schemas.microsoft.com/office/drawing/2014/main" id="{2568189C-5370-FEFC-8EF0-F0DAAACB3468}"/>
              </a:ext>
            </a:extLst>
          </p:cNvPr>
          <p:cNvPicPr>
            <a:picLocks noChangeAspect="1" noChangeArrowheads="1"/>
          </p:cNvPicPr>
          <p:nvPr/>
        </p:nvPicPr>
        <p:blipFill>
          <a:blip r:embed="rId4"/>
          <a:srcRect l="16667" r="16667"/>
          <a:stretch/>
        </p:blipFill>
        <p:spPr bwMode="auto">
          <a:xfrm>
            <a:off x="5003376" y="3357489"/>
            <a:ext cx="2212641" cy="22126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D9520-889C-A67B-62ED-02EC05F9B2BE}"/>
            </a:ext>
          </a:extLst>
        </p:cNvPr>
        <p:cNvGrpSpPr/>
        <p:nvPr/>
      </p:nvGrpSpPr>
      <p:grpSpPr>
        <a:xfrm>
          <a:off x="0" y="0"/>
          <a:ext cx="0" cy="0"/>
          <a:chOff x="0" y="0"/>
          <a:chExt cx="0" cy="0"/>
        </a:xfrm>
      </p:grpSpPr>
      <p:pic>
        <p:nvPicPr>
          <p:cNvPr id="3" name="Image 2" descr="Une image contenant texte, Police, Graphique, logo&#10;&#10;Le contenu généré par l’IA peut être incorrect.">
            <a:extLst>
              <a:ext uri="{FF2B5EF4-FFF2-40B4-BE49-F238E27FC236}">
                <a16:creationId xmlns:a16="http://schemas.microsoft.com/office/drawing/2014/main" id="{62AB82B0-AFBC-11C1-F70A-F89DBE3A56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7176" y="5816599"/>
            <a:ext cx="1131776" cy="1131255"/>
          </a:xfrm>
          <a:prstGeom prst="rect">
            <a:avLst/>
          </a:prstGeom>
        </p:spPr>
      </p:pic>
      <p:pic>
        <p:nvPicPr>
          <p:cNvPr id="6" name="Image 5">
            <a:extLst>
              <a:ext uri="{FF2B5EF4-FFF2-40B4-BE49-F238E27FC236}">
                <a16:creationId xmlns:a16="http://schemas.microsoft.com/office/drawing/2014/main" id="{8AE94B40-DD9A-6C64-98C8-7479DA8B3655}"/>
              </a:ext>
            </a:extLst>
          </p:cNvPr>
          <p:cNvPicPr>
            <a:picLocks noChangeAspect="1"/>
          </p:cNvPicPr>
          <p:nvPr/>
        </p:nvPicPr>
        <p:blipFill>
          <a:blip r:embed="rId4"/>
          <a:srcRect/>
          <a:stretch/>
        </p:blipFill>
        <p:spPr>
          <a:xfrm>
            <a:off x="11050089" y="5739445"/>
            <a:ext cx="1131776" cy="1131255"/>
          </a:xfrm>
          <a:prstGeom prst="rect">
            <a:avLst/>
          </a:prstGeom>
        </p:spPr>
      </p:pic>
      <p:pic>
        <p:nvPicPr>
          <p:cNvPr id="7" name="Image 6" descr="Une image contenant Graphique, Bleu électrique&#10;&#10;Le contenu généré par l’IA peut être incorrect.">
            <a:extLst>
              <a:ext uri="{FF2B5EF4-FFF2-40B4-BE49-F238E27FC236}">
                <a16:creationId xmlns:a16="http://schemas.microsoft.com/office/drawing/2014/main" id="{48EE0A1D-4E21-4EE6-448C-AD6CB9CB9129}"/>
              </a:ext>
            </a:extLst>
          </p:cNvPr>
          <p:cNvPicPr>
            <a:picLocks noChangeAspect="1"/>
          </p:cNvPicPr>
          <p:nvPr/>
        </p:nvPicPr>
        <p:blipFill>
          <a:blip r:embed="rId5"/>
          <a:stretch>
            <a:fillRect/>
          </a:stretch>
        </p:blipFill>
        <p:spPr>
          <a:xfrm rot="5400000" flipH="1">
            <a:off x="3480" y="3479"/>
            <a:ext cx="6870702" cy="6863743"/>
          </a:xfrm>
          <a:prstGeom prst="rect">
            <a:avLst/>
          </a:prstGeom>
        </p:spPr>
      </p:pic>
      <p:sp>
        <p:nvSpPr>
          <p:cNvPr id="12" name="ZoneTexte 11">
            <a:extLst>
              <a:ext uri="{FF2B5EF4-FFF2-40B4-BE49-F238E27FC236}">
                <a16:creationId xmlns:a16="http://schemas.microsoft.com/office/drawing/2014/main" id="{767FA55E-0A72-EC01-396F-C1C6D2338342}"/>
              </a:ext>
            </a:extLst>
          </p:cNvPr>
          <p:cNvSpPr txBox="1"/>
          <p:nvPr/>
        </p:nvSpPr>
        <p:spPr>
          <a:xfrm>
            <a:off x="2379708" y="1672731"/>
            <a:ext cx="8677468" cy="646331"/>
          </a:xfrm>
          <a:prstGeom prst="rect">
            <a:avLst/>
          </a:prstGeom>
          <a:noFill/>
        </p:spPr>
        <p:txBody>
          <a:bodyPr wrap="square">
            <a:spAutoFit/>
          </a:bodyPr>
          <a:lstStyle/>
          <a:p>
            <a:r>
              <a:rPr lang="fr-FR" b="1" dirty="0">
                <a:solidFill>
                  <a:srgbClr val="006FC0"/>
                </a:solidFill>
              </a:rPr>
              <a:t>Outils :</a:t>
            </a:r>
          </a:p>
          <a:p>
            <a:r>
              <a:rPr lang="fr-FR" b="1" dirty="0">
                <a:solidFill>
                  <a:srgbClr val="006FC0"/>
                </a:solidFill>
              </a:rPr>
              <a:t>Modèle de plan annuel hybride (présentiel + distanciel).</a:t>
            </a:r>
          </a:p>
        </p:txBody>
      </p:sp>
      <p:grpSp>
        <p:nvGrpSpPr>
          <p:cNvPr id="2" name="Groupe 1">
            <a:extLst>
              <a:ext uri="{FF2B5EF4-FFF2-40B4-BE49-F238E27FC236}">
                <a16:creationId xmlns:a16="http://schemas.microsoft.com/office/drawing/2014/main" id="{DBDB7498-1C36-9B7E-F44C-54F1AAF9DF3D}"/>
              </a:ext>
            </a:extLst>
          </p:cNvPr>
          <p:cNvGrpSpPr/>
          <p:nvPr/>
        </p:nvGrpSpPr>
        <p:grpSpPr>
          <a:xfrm>
            <a:off x="3671533" y="251833"/>
            <a:ext cx="8846257" cy="1200330"/>
            <a:chOff x="108281" y="251833"/>
            <a:chExt cx="8140033" cy="1200330"/>
          </a:xfrm>
        </p:grpSpPr>
        <p:sp>
          <p:nvSpPr>
            <p:cNvPr id="4" name="ZoneTexte 3">
              <a:extLst>
                <a:ext uri="{FF2B5EF4-FFF2-40B4-BE49-F238E27FC236}">
                  <a16:creationId xmlns:a16="http://schemas.microsoft.com/office/drawing/2014/main" id="{284938CD-2693-8A97-4DA1-D969B7E1E60C}"/>
                </a:ext>
              </a:extLst>
            </p:cNvPr>
            <p:cNvSpPr txBox="1"/>
            <p:nvPr/>
          </p:nvSpPr>
          <p:spPr>
            <a:xfrm>
              <a:off x="1153805" y="251834"/>
              <a:ext cx="7094509" cy="1200329"/>
            </a:xfrm>
            <a:prstGeom prst="rect">
              <a:avLst/>
            </a:prstGeom>
            <a:noFill/>
          </p:spPr>
          <p:txBody>
            <a:bodyPr wrap="square" rtlCol="0">
              <a:spAutoFit/>
            </a:bodyPr>
            <a:lstStyle/>
            <a:p>
              <a:r>
                <a:rPr lang="fr-FR" sz="3600" dirty="0">
                  <a:solidFill>
                    <a:srgbClr val="006FC0"/>
                  </a:solidFill>
                </a:rPr>
                <a:t>Étape 4 : Savoir se situer dans un mix présentiel/distanciel</a:t>
              </a:r>
              <a:endParaRPr lang="fr-FR" dirty="0"/>
            </a:p>
          </p:txBody>
        </p:sp>
        <p:pic>
          <p:nvPicPr>
            <p:cNvPr id="5" name="Image 4">
              <a:extLst>
                <a:ext uri="{FF2B5EF4-FFF2-40B4-BE49-F238E27FC236}">
                  <a16:creationId xmlns:a16="http://schemas.microsoft.com/office/drawing/2014/main" id="{EB7EED65-1E8A-85E7-76D8-5FB3264A00E9}"/>
                </a:ext>
              </a:extLst>
            </p:cNvPr>
            <p:cNvPicPr>
              <a:picLocks noChangeAspect="1"/>
            </p:cNvPicPr>
            <p:nvPr/>
          </p:nvPicPr>
          <p:blipFill>
            <a:blip r:embed="rId6"/>
            <a:srcRect t="7014" b="7014"/>
            <a:stretch/>
          </p:blipFill>
          <p:spPr>
            <a:xfrm>
              <a:off x="108281" y="251833"/>
              <a:ext cx="992467" cy="927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aphicFrame>
        <p:nvGraphicFramePr>
          <p:cNvPr id="8" name="Tableau 7">
            <a:extLst>
              <a:ext uri="{FF2B5EF4-FFF2-40B4-BE49-F238E27FC236}">
                <a16:creationId xmlns:a16="http://schemas.microsoft.com/office/drawing/2014/main" id="{03E96904-7C43-978B-CA2C-BE22469FF1FA}"/>
              </a:ext>
            </a:extLst>
          </p:cNvPr>
          <p:cNvGraphicFramePr>
            <a:graphicFrameLocks noGrp="1"/>
          </p:cNvGraphicFramePr>
          <p:nvPr>
            <p:extLst>
              <p:ext uri="{D42A27DB-BD31-4B8C-83A1-F6EECF244321}">
                <p14:modId xmlns:p14="http://schemas.microsoft.com/office/powerpoint/2010/main" val="1760637212"/>
              </p:ext>
            </p:extLst>
          </p:nvPr>
        </p:nvGraphicFramePr>
        <p:xfrm>
          <a:off x="2485052" y="2539629"/>
          <a:ext cx="7078826" cy="3851843"/>
        </p:xfrm>
        <a:graphic>
          <a:graphicData uri="http://schemas.openxmlformats.org/drawingml/2006/table">
            <a:tbl>
              <a:tblPr/>
              <a:tblGrid>
                <a:gridCol w="1339471">
                  <a:extLst>
                    <a:ext uri="{9D8B030D-6E8A-4147-A177-3AD203B41FA5}">
                      <a16:colId xmlns:a16="http://schemas.microsoft.com/office/drawing/2014/main" val="1951670718"/>
                    </a:ext>
                  </a:extLst>
                </a:gridCol>
                <a:gridCol w="2791650">
                  <a:extLst>
                    <a:ext uri="{9D8B030D-6E8A-4147-A177-3AD203B41FA5}">
                      <a16:colId xmlns:a16="http://schemas.microsoft.com/office/drawing/2014/main" val="3790284619"/>
                    </a:ext>
                  </a:extLst>
                </a:gridCol>
                <a:gridCol w="2947705">
                  <a:extLst>
                    <a:ext uri="{9D8B030D-6E8A-4147-A177-3AD203B41FA5}">
                      <a16:colId xmlns:a16="http://schemas.microsoft.com/office/drawing/2014/main" val="155079399"/>
                    </a:ext>
                  </a:extLst>
                </a:gridCol>
              </a:tblGrid>
              <a:tr h="347639">
                <a:tc>
                  <a:txBody>
                    <a:bodyPr/>
                    <a:lstStyle/>
                    <a:p>
                      <a:pPr algn="l" fontAlgn="t">
                        <a:buNone/>
                      </a:pPr>
                      <a:r>
                        <a:rPr lang="fr-FR" sz="1400" b="1" i="0" u="none" strike="noStrike">
                          <a:solidFill>
                            <a:srgbClr val="FFFFFF"/>
                          </a:solidFill>
                          <a:effectLst/>
                          <a:latin typeface="Calibri" panose="020F0502020204030204" pitchFamily="34" charset="0"/>
                        </a:rPr>
                        <a:t>Mois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t">
                        <a:buNone/>
                      </a:pPr>
                      <a:r>
                        <a:rPr lang="fr-FR" sz="1400" b="1" i="0" u="none" strike="noStrike">
                          <a:solidFill>
                            <a:srgbClr val="FFFFFF"/>
                          </a:solidFill>
                          <a:effectLst/>
                          <a:latin typeface="Calibri" panose="020F0502020204030204" pitchFamily="34" charset="0"/>
                        </a:rPr>
                        <a:t>Présentiel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t">
                        <a:buNone/>
                      </a:pPr>
                      <a:r>
                        <a:rPr lang="fr-FR" sz="1400" b="1" i="0" u="none" strike="noStrike">
                          <a:solidFill>
                            <a:srgbClr val="FFFFFF"/>
                          </a:solidFill>
                          <a:effectLst/>
                          <a:latin typeface="Calibri" panose="020F0502020204030204" pitchFamily="34" charset="0"/>
                        </a:rPr>
                        <a:t>Distanciel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360945332"/>
                  </a:ext>
                </a:extLst>
              </a:tr>
              <a:tr h="292017">
                <a:tc>
                  <a:txBody>
                    <a:bodyPr/>
                    <a:lstStyle/>
                    <a:p>
                      <a:pPr algn="l" fontAlgn="t">
                        <a:buNone/>
                      </a:pPr>
                      <a:r>
                        <a:rPr lang="fr-FR" sz="1200" b="1" i="0" u="none" strike="noStrike">
                          <a:solidFill>
                            <a:srgbClr val="000000"/>
                          </a:solidFill>
                          <a:effectLst/>
                          <a:latin typeface="Calibri" panose="020F0502020204030204" pitchFamily="34" charset="0"/>
                        </a:rPr>
                        <a:t>Janvier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1200" b="0" i="0" u="none" strike="noStrike">
                          <a:solidFill>
                            <a:srgbClr val="000000"/>
                          </a:solidFill>
                          <a:effectLst/>
                          <a:latin typeface="Calibri" panose="020F0502020204030204" pitchFamily="34" charset="0"/>
                        </a:rPr>
                        <a:t>Visite librairies phares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1200" b="0" i="0" u="none" strike="noStrike">
                          <a:solidFill>
                            <a:srgbClr val="000000"/>
                          </a:solidFill>
                          <a:effectLst/>
                          <a:latin typeface="Calibri" panose="020F0502020204030204" pitchFamily="34" charset="0"/>
                        </a:rPr>
                        <a:t>Email nouveautés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430911321"/>
                  </a:ext>
                </a:extLst>
              </a:tr>
              <a:tr h="292017">
                <a:tc>
                  <a:txBody>
                    <a:bodyPr/>
                    <a:lstStyle/>
                    <a:p>
                      <a:pPr algn="l" fontAlgn="t">
                        <a:buNone/>
                      </a:pPr>
                      <a:r>
                        <a:rPr lang="fr-FR" sz="1200" b="1" i="0" u="none" strike="noStrike">
                          <a:solidFill>
                            <a:srgbClr val="000000"/>
                          </a:solidFill>
                          <a:effectLst/>
                          <a:latin typeface="Calibri" panose="020F0502020204030204" pitchFamily="34" charset="0"/>
                        </a:rPr>
                        <a:t>Février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12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1200" b="0" i="0" u="none" strike="noStrike">
                          <a:solidFill>
                            <a:srgbClr val="000000"/>
                          </a:solidFill>
                          <a:effectLst/>
                          <a:latin typeface="Calibri" panose="020F0502020204030204" pitchFamily="34" charset="0"/>
                        </a:rPr>
                        <a:t>Relance téléphonique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2956317504"/>
                  </a:ext>
                </a:extLst>
              </a:tr>
              <a:tr h="292017">
                <a:tc>
                  <a:txBody>
                    <a:bodyPr/>
                    <a:lstStyle/>
                    <a:p>
                      <a:pPr algn="l" fontAlgn="t">
                        <a:buNone/>
                      </a:pPr>
                      <a:r>
                        <a:rPr lang="fr-FR" sz="1200" b="1" i="0" u="none" strike="noStrike">
                          <a:solidFill>
                            <a:srgbClr val="000000"/>
                          </a:solidFill>
                          <a:effectLst/>
                          <a:latin typeface="Calibri" panose="020F0502020204030204" pitchFamily="34" charset="0"/>
                        </a:rPr>
                        <a:t>Mars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1200" b="0" i="0" u="none" strike="noStrike">
                          <a:solidFill>
                            <a:srgbClr val="000000"/>
                          </a:solidFill>
                          <a:effectLst/>
                          <a:latin typeface="Calibri" panose="020F0502020204030204" pitchFamily="34" charset="0"/>
                        </a:rPr>
                        <a:t>Visite de suivi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1200" b="0" i="0" u="none" strike="noStrike">
                          <a:solidFill>
                            <a:srgbClr val="000000"/>
                          </a:solidFill>
                          <a:effectLst/>
                          <a:latin typeface="Calibri" panose="020F0502020204030204" pitchFamily="34" charset="0"/>
                        </a:rPr>
                        <a:t>Email suivi ventes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368293609"/>
                  </a:ext>
                </a:extLst>
              </a:tr>
              <a:tr h="292017">
                <a:tc>
                  <a:txBody>
                    <a:bodyPr/>
                    <a:lstStyle/>
                    <a:p>
                      <a:pPr algn="l" fontAlgn="t">
                        <a:buNone/>
                      </a:pPr>
                      <a:r>
                        <a:rPr lang="fr-FR" sz="1200" b="1" i="0" u="none" strike="noStrike">
                          <a:solidFill>
                            <a:srgbClr val="000000"/>
                          </a:solidFill>
                          <a:effectLst/>
                          <a:latin typeface="Calibri" panose="020F0502020204030204" pitchFamily="34" charset="0"/>
                        </a:rPr>
                        <a:t>Avril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12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1200" b="0" i="0" u="none" strike="noStrike">
                          <a:solidFill>
                            <a:srgbClr val="000000"/>
                          </a:solidFill>
                          <a:effectLst/>
                          <a:latin typeface="Calibri" panose="020F0502020204030204" pitchFamily="34" charset="0"/>
                        </a:rPr>
                        <a:t>Visio nouveautés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2281022905"/>
                  </a:ext>
                </a:extLst>
              </a:tr>
              <a:tr h="292017">
                <a:tc>
                  <a:txBody>
                    <a:bodyPr/>
                    <a:lstStyle/>
                    <a:p>
                      <a:pPr algn="l" fontAlgn="t">
                        <a:buNone/>
                      </a:pPr>
                      <a:r>
                        <a:rPr lang="fr-FR" sz="1200" b="1" i="0" u="none" strike="noStrike">
                          <a:solidFill>
                            <a:srgbClr val="000000"/>
                          </a:solidFill>
                          <a:effectLst/>
                          <a:latin typeface="Calibri" panose="020F0502020204030204" pitchFamily="34" charset="0"/>
                        </a:rPr>
                        <a:t>Mai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1200" b="0" i="0" u="none" strike="noStrike">
                          <a:solidFill>
                            <a:srgbClr val="000000"/>
                          </a:solidFill>
                          <a:effectLst/>
                          <a:latin typeface="Calibri" panose="020F0502020204030204" pitchFamily="34" charset="0"/>
                        </a:rPr>
                        <a:t>Visite auteur/événement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1200" b="0" i="0" u="none" strike="noStrike">
                          <a:solidFill>
                            <a:srgbClr val="000000"/>
                          </a:solidFill>
                          <a:effectLst/>
                          <a:latin typeface="Calibri" panose="020F0502020204030204" pitchFamily="34" charset="0"/>
                        </a:rPr>
                        <a:t>Email fonds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113267862"/>
                  </a:ext>
                </a:extLst>
              </a:tr>
              <a:tr h="292017">
                <a:tc>
                  <a:txBody>
                    <a:bodyPr/>
                    <a:lstStyle/>
                    <a:p>
                      <a:pPr algn="l" fontAlgn="t">
                        <a:buNone/>
                      </a:pPr>
                      <a:r>
                        <a:rPr lang="fr-FR" sz="1200" b="1" i="0" u="none" strike="noStrike">
                          <a:solidFill>
                            <a:srgbClr val="000000"/>
                          </a:solidFill>
                          <a:effectLst/>
                          <a:latin typeface="Calibri" panose="020F0502020204030204" pitchFamily="34" charset="0"/>
                        </a:rPr>
                        <a:t>Juin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12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1200" b="0" i="0" u="none" strike="noStrike">
                          <a:solidFill>
                            <a:srgbClr val="000000"/>
                          </a:solidFill>
                          <a:effectLst/>
                          <a:latin typeface="Calibri" panose="020F0502020204030204" pitchFamily="34" charset="0"/>
                        </a:rPr>
                        <a:t>Relance téléphonique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417199652"/>
                  </a:ext>
                </a:extLst>
              </a:tr>
              <a:tr h="292017">
                <a:tc>
                  <a:txBody>
                    <a:bodyPr/>
                    <a:lstStyle/>
                    <a:p>
                      <a:pPr algn="l" fontAlgn="t">
                        <a:buNone/>
                      </a:pPr>
                      <a:r>
                        <a:rPr lang="fr-FR" sz="1200" b="1" i="0" u="none" strike="noStrike">
                          <a:solidFill>
                            <a:srgbClr val="000000"/>
                          </a:solidFill>
                          <a:effectLst/>
                          <a:latin typeface="Calibri" panose="020F0502020204030204" pitchFamily="34" charset="0"/>
                        </a:rPr>
                        <a:t>Juillet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12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1200" b="0" i="0" u="none" strike="noStrike">
                          <a:solidFill>
                            <a:srgbClr val="000000"/>
                          </a:solidFill>
                          <a:effectLst/>
                          <a:latin typeface="Calibri" panose="020F0502020204030204" pitchFamily="34" charset="0"/>
                        </a:rPr>
                        <a:t>Email nouveautés été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872279974"/>
                  </a:ext>
                </a:extLst>
              </a:tr>
              <a:tr h="292017">
                <a:tc>
                  <a:txBody>
                    <a:bodyPr/>
                    <a:lstStyle/>
                    <a:p>
                      <a:pPr algn="l" fontAlgn="t">
                        <a:buNone/>
                      </a:pPr>
                      <a:r>
                        <a:rPr lang="fr-FR" sz="1200" b="1" i="0" u="none" strike="noStrike">
                          <a:solidFill>
                            <a:srgbClr val="000000"/>
                          </a:solidFill>
                          <a:effectLst/>
                          <a:latin typeface="Calibri" panose="020F0502020204030204" pitchFamily="34" charset="0"/>
                        </a:rPr>
                        <a:t>Août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12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1200" b="0" i="0" u="none" strike="noStrike">
                          <a:solidFill>
                            <a:srgbClr val="000000"/>
                          </a:solidFill>
                          <a:effectLst/>
                          <a:latin typeface="Calibri" panose="020F0502020204030204" pitchFamily="34" charset="0"/>
                        </a:rPr>
                        <a:t>Relance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490407117"/>
                  </a:ext>
                </a:extLst>
              </a:tr>
              <a:tr h="292017">
                <a:tc>
                  <a:txBody>
                    <a:bodyPr/>
                    <a:lstStyle/>
                    <a:p>
                      <a:pPr algn="l" fontAlgn="t">
                        <a:buNone/>
                      </a:pPr>
                      <a:r>
                        <a:rPr lang="fr-FR" sz="1200" b="1" i="0" u="none" strike="noStrike">
                          <a:solidFill>
                            <a:srgbClr val="000000"/>
                          </a:solidFill>
                          <a:effectLst/>
                          <a:latin typeface="Calibri" panose="020F0502020204030204" pitchFamily="34" charset="0"/>
                        </a:rPr>
                        <a:t>Septembre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1200" b="0" i="0" u="none" strike="noStrike">
                          <a:solidFill>
                            <a:srgbClr val="000000"/>
                          </a:solidFill>
                          <a:effectLst/>
                          <a:latin typeface="Calibri" panose="020F0502020204030204" pitchFamily="34" charset="0"/>
                        </a:rPr>
                        <a:t>Rentrée littéraire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1200" b="0" i="0" u="none" strike="noStrike">
                          <a:solidFill>
                            <a:srgbClr val="000000"/>
                          </a:solidFill>
                          <a:effectLst/>
                          <a:latin typeface="Calibri" panose="020F0502020204030204" pitchFamily="34" charset="0"/>
                        </a:rPr>
                        <a:t>Email rentrée littéraire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510037061"/>
                  </a:ext>
                </a:extLst>
              </a:tr>
              <a:tr h="292017">
                <a:tc>
                  <a:txBody>
                    <a:bodyPr/>
                    <a:lstStyle/>
                    <a:p>
                      <a:pPr algn="l" fontAlgn="t">
                        <a:buNone/>
                      </a:pPr>
                      <a:r>
                        <a:rPr lang="fr-FR" sz="1200" b="1" i="0" u="none" strike="noStrike">
                          <a:solidFill>
                            <a:srgbClr val="000000"/>
                          </a:solidFill>
                          <a:effectLst/>
                          <a:latin typeface="Calibri" panose="020F0502020204030204" pitchFamily="34" charset="0"/>
                        </a:rPr>
                        <a:t>Octobre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12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1200" b="0" i="0" u="none" strike="noStrike">
                          <a:solidFill>
                            <a:srgbClr val="000000"/>
                          </a:solidFill>
                          <a:effectLst/>
                          <a:latin typeface="Calibri" panose="020F0502020204030204" pitchFamily="34" charset="0"/>
                        </a:rPr>
                        <a:t>Visio suivi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2670252349"/>
                  </a:ext>
                </a:extLst>
              </a:tr>
              <a:tr h="292017">
                <a:tc>
                  <a:txBody>
                    <a:bodyPr/>
                    <a:lstStyle/>
                    <a:p>
                      <a:pPr algn="l" fontAlgn="t">
                        <a:buNone/>
                      </a:pPr>
                      <a:r>
                        <a:rPr lang="fr-FR" sz="1200" b="1" i="0" u="none" strike="noStrike">
                          <a:solidFill>
                            <a:srgbClr val="000000"/>
                          </a:solidFill>
                          <a:effectLst/>
                          <a:latin typeface="Calibri" panose="020F0502020204030204" pitchFamily="34" charset="0"/>
                        </a:rPr>
                        <a:t>Novembre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1200" b="0" i="0" u="none" strike="noStrike">
                          <a:solidFill>
                            <a:srgbClr val="000000"/>
                          </a:solidFill>
                          <a:effectLst/>
                          <a:latin typeface="Calibri" panose="020F0502020204030204" pitchFamily="34" charset="0"/>
                        </a:rPr>
                        <a:t>Visite de suivi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1200" b="0" i="0" u="none" strike="noStrike">
                          <a:solidFill>
                            <a:srgbClr val="000000"/>
                          </a:solidFill>
                          <a:effectLst/>
                          <a:latin typeface="Calibri" panose="020F0502020204030204" pitchFamily="34" charset="0"/>
                        </a:rPr>
                        <a:t>Email nouveautés fin d’année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886308766"/>
                  </a:ext>
                </a:extLst>
              </a:tr>
              <a:tr h="292017">
                <a:tc>
                  <a:txBody>
                    <a:bodyPr/>
                    <a:lstStyle/>
                    <a:p>
                      <a:pPr algn="l" fontAlgn="t">
                        <a:buNone/>
                      </a:pPr>
                      <a:r>
                        <a:rPr lang="fr-FR" sz="1200" b="1" i="0" u="none" strike="noStrike">
                          <a:solidFill>
                            <a:srgbClr val="000000"/>
                          </a:solidFill>
                          <a:effectLst/>
                          <a:latin typeface="Calibri" panose="020F0502020204030204" pitchFamily="34" charset="0"/>
                        </a:rPr>
                        <a:t>Décembre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1200" b="0" i="0" u="none" strike="noStrike">
                          <a:solidFill>
                            <a:srgbClr val="000000"/>
                          </a:solidFill>
                          <a:effectLst/>
                          <a:latin typeface="Calibri" panose="020F0502020204030204" pitchFamily="34" charset="0"/>
                        </a:rPr>
                        <a:t>Préparation nouveautés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1200" b="0" i="0" u="none" strike="noStrike" dirty="0">
                          <a:solidFill>
                            <a:srgbClr val="000000"/>
                          </a:solidFill>
                          <a:effectLst/>
                          <a:latin typeface="Calibri" panose="020F0502020204030204" pitchFamily="34" charset="0"/>
                        </a:rPr>
                        <a:t>Bilan annuel distanciel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2609585813"/>
                  </a:ext>
                </a:extLst>
              </a:tr>
            </a:tbl>
          </a:graphicData>
        </a:graphic>
      </p:graphicFrame>
    </p:spTree>
    <p:extLst>
      <p:ext uri="{BB962C8B-B14F-4D97-AF65-F5344CB8AC3E}">
        <p14:creationId xmlns:p14="http://schemas.microsoft.com/office/powerpoint/2010/main" val="3989007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AFC0F-BB2C-D432-E548-CB8D5FB03F5F}"/>
            </a:ext>
          </a:extLst>
        </p:cNvPr>
        <p:cNvGrpSpPr/>
        <p:nvPr/>
      </p:nvGrpSpPr>
      <p:grpSpPr>
        <a:xfrm>
          <a:off x="0" y="0"/>
          <a:ext cx="0" cy="0"/>
          <a:chOff x="0" y="0"/>
          <a:chExt cx="0" cy="0"/>
        </a:xfrm>
      </p:grpSpPr>
      <p:pic>
        <p:nvPicPr>
          <p:cNvPr id="5" name="Image 4" descr="Une image contenant Graphique, Bleu électrique&#10;&#10;Le contenu généré par l’IA peut être incorrect.">
            <a:extLst>
              <a:ext uri="{FF2B5EF4-FFF2-40B4-BE49-F238E27FC236}">
                <a16:creationId xmlns:a16="http://schemas.microsoft.com/office/drawing/2014/main" id="{7BD8F599-BBCD-25A0-9752-FE008BC7EB7B}"/>
              </a:ext>
            </a:extLst>
          </p:cNvPr>
          <p:cNvPicPr>
            <a:picLocks noChangeAspect="1"/>
          </p:cNvPicPr>
          <p:nvPr/>
        </p:nvPicPr>
        <p:blipFill>
          <a:blip r:embed="rId2"/>
          <a:stretch>
            <a:fillRect/>
          </a:stretch>
        </p:blipFill>
        <p:spPr>
          <a:xfrm flipH="1">
            <a:off x="1460" y="0"/>
            <a:ext cx="12185904" cy="6858000"/>
          </a:xfrm>
          <a:prstGeom prst="rect">
            <a:avLst/>
          </a:prstGeom>
        </p:spPr>
      </p:pic>
      <p:pic>
        <p:nvPicPr>
          <p:cNvPr id="4" name="Image 3" descr="Une image contenant texte, Police, Graphique, logo&#10;&#10;Le contenu généré par l’IA peut être incorrect.">
            <a:extLst>
              <a:ext uri="{FF2B5EF4-FFF2-40B4-BE49-F238E27FC236}">
                <a16:creationId xmlns:a16="http://schemas.microsoft.com/office/drawing/2014/main" id="{DDBCBF39-C135-5CC4-2C19-54FDD592C6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7176" y="5740399"/>
            <a:ext cx="1131776" cy="1131255"/>
          </a:xfrm>
          <a:prstGeom prst="rect">
            <a:avLst/>
          </a:prstGeom>
        </p:spPr>
      </p:pic>
      <p:pic>
        <p:nvPicPr>
          <p:cNvPr id="2" name="Image 1">
            <a:extLst>
              <a:ext uri="{FF2B5EF4-FFF2-40B4-BE49-F238E27FC236}">
                <a16:creationId xmlns:a16="http://schemas.microsoft.com/office/drawing/2014/main" id="{B1A836C9-0320-8127-F5E8-9433A35CBAB6}"/>
              </a:ext>
            </a:extLst>
          </p:cNvPr>
          <p:cNvPicPr>
            <a:picLocks noChangeAspect="1"/>
          </p:cNvPicPr>
          <p:nvPr/>
        </p:nvPicPr>
        <p:blipFill>
          <a:blip r:embed="rId4"/>
          <a:srcRect/>
          <a:stretch/>
        </p:blipFill>
        <p:spPr>
          <a:xfrm>
            <a:off x="274705" y="517459"/>
            <a:ext cx="2057556" cy="1371704"/>
          </a:xfrm>
          <a:prstGeom prst="rect">
            <a:avLst/>
          </a:prstGeom>
          <a:effectLst>
            <a:reflection blurRad="6350" stA="52000" endA="300" endPos="35000" dir="5400000" sy="-100000" algn="bl" rotWithShape="0"/>
          </a:effectLst>
        </p:spPr>
      </p:pic>
      <p:sp>
        <p:nvSpPr>
          <p:cNvPr id="10" name="ZoneTexte 9">
            <a:extLst>
              <a:ext uri="{FF2B5EF4-FFF2-40B4-BE49-F238E27FC236}">
                <a16:creationId xmlns:a16="http://schemas.microsoft.com/office/drawing/2014/main" id="{61E08E19-89BF-E2A9-D5FA-6AC86579D116}"/>
              </a:ext>
            </a:extLst>
          </p:cNvPr>
          <p:cNvSpPr txBox="1"/>
          <p:nvPr/>
        </p:nvSpPr>
        <p:spPr>
          <a:xfrm>
            <a:off x="2444811" y="1609891"/>
            <a:ext cx="9171799" cy="3139321"/>
          </a:xfrm>
          <a:prstGeom prst="rect">
            <a:avLst/>
          </a:prstGeom>
          <a:noFill/>
        </p:spPr>
        <p:txBody>
          <a:bodyPr wrap="square" rtlCol="0">
            <a:spAutoFit/>
          </a:bodyPr>
          <a:lstStyle/>
          <a:p>
            <a:r>
              <a:rPr lang="fr-FR" dirty="0">
                <a:solidFill>
                  <a:srgbClr val="006FC0"/>
                </a:solidFill>
              </a:rPr>
              <a:t>À l’issue de ce module, vous disposez désormais d’une vision claire :</a:t>
            </a:r>
          </a:p>
          <a:p>
            <a:endParaRPr lang="fr-FR" dirty="0">
              <a:solidFill>
                <a:srgbClr val="006FC0"/>
              </a:solidFill>
            </a:endParaRPr>
          </a:p>
          <a:p>
            <a:r>
              <a:rPr lang="fr-FR" b="1" dirty="0">
                <a:solidFill>
                  <a:srgbClr val="006FC0"/>
                </a:solidFill>
              </a:rPr>
              <a:t>le distanciel n’est pas un substitut total au présentiel</a:t>
            </a:r>
            <a:r>
              <a:rPr lang="fr-FR" dirty="0">
                <a:solidFill>
                  <a:srgbClr val="006FC0"/>
                </a:solidFill>
              </a:rPr>
              <a:t>, </a:t>
            </a:r>
            <a:r>
              <a:rPr lang="fr-FR" b="1" dirty="0">
                <a:solidFill>
                  <a:srgbClr val="006FC0"/>
                </a:solidFill>
              </a:rPr>
              <a:t>mais un complément stratégique.</a:t>
            </a:r>
            <a:endParaRPr lang="fr-FR" dirty="0">
              <a:solidFill>
                <a:srgbClr val="006FC0"/>
              </a:solidFill>
            </a:endParaRPr>
          </a:p>
          <a:p>
            <a:endParaRPr lang="fr-FR" dirty="0">
              <a:solidFill>
                <a:srgbClr val="006FC0"/>
              </a:solidFill>
            </a:endParaRPr>
          </a:p>
          <a:p>
            <a:r>
              <a:rPr lang="fr-FR" dirty="0">
                <a:solidFill>
                  <a:srgbClr val="006FC0"/>
                </a:solidFill>
              </a:rPr>
              <a:t>Il permet d’optimiser votre temps, de couvrir un plus grand nombre de libraires et de suivre vos ventes plus régulièrement.</a:t>
            </a:r>
          </a:p>
          <a:p>
            <a:r>
              <a:rPr lang="fr-FR" dirty="0">
                <a:solidFill>
                  <a:srgbClr val="006FC0"/>
                </a:solidFill>
              </a:rPr>
              <a:t>Il exige toutefois de rester attentif à la relation humaine, au contact direct avec les ouvrages et aux moments clés où le présentiel reste irremplaçable.</a:t>
            </a:r>
          </a:p>
          <a:p>
            <a:endParaRPr lang="fr-FR" dirty="0">
              <a:solidFill>
                <a:srgbClr val="006FC0"/>
              </a:solidFill>
            </a:endParaRPr>
          </a:p>
          <a:p>
            <a:r>
              <a:rPr lang="fr-FR" dirty="0">
                <a:solidFill>
                  <a:srgbClr val="006FC0"/>
                </a:solidFill>
              </a:rPr>
              <a:t>En adoptant une approche hybride — présentiel pour créer et nourrir la relation, distanciel pour entretenir et suivre efficacement — vous transformez une contrainte en avantage compétitif.</a:t>
            </a:r>
          </a:p>
        </p:txBody>
      </p:sp>
      <p:sp>
        <p:nvSpPr>
          <p:cNvPr id="3" name="ZoneTexte 2">
            <a:extLst>
              <a:ext uri="{FF2B5EF4-FFF2-40B4-BE49-F238E27FC236}">
                <a16:creationId xmlns:a16="http://schemas.microsoft.com/office/drawing/2014/main" id="{50F796B6-0B14-90ED-35BA-E5F7BC7EF118}"/>
              </a:ext>
            </a:extLst>
          </p:cNvPr>
          <p:cNvSpPr txBox="1"/>
          <p:nvPr/>
        </p:nvSpPr>
        <p:spPr>
          <a:xfrm>
            <a:off x="2333625" y="43809"/>
            <a:ext cx="9953625" cy="1569660"/>
          </a:xfrm>
          <a:prstGeom prst="rect">
            <a:avLst/>
          </a:prstGeom>
          <a:noFill/>
        </p:spPr>
        <p:txBody>
          <a:bodyPr wrap="square" rtlCol="0">
            <a:spAutoFit/>
          </a:bodyPr>
          <a:lstStyle/>
          <a:p>
            <a:r>
              <a:rPr lang="fr-FR" sz="4800" dirty="0">
                <a:solidFill>
                  <a:srgbClr val="006FC0"/>
                </a:solidFill>
              </a:rPr>
              <a:t>Conclusion - Comprendre les enjeux du distanciel</a:t>
            </a:r>
            <a:endParaRPr lang="fr-FR" sz="4800" b="1" dirty="0">
              <a:solidFill>
                <a:srgbClr val="006FC0"/>
              </a:solidFill>
            </a:endParaRPr>
          </a:p>
        </p:txBody>
      </p:sp>
    </p:spTree>
    <p:extLst>
      <p:ext uri="{BB962C8B-B14F-4D97-AF65-F5344CB8AC3E}">
        <p14:creationId xmlns:p14="http://schemas.microsoft.com/office/powerpoint/2010/main" val="425151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4DEE6-6FF5-E2D0-8FE3-D28C51ED86B1}"/>
            </a:ext>
          </a:extLst>
        </p:cNvPr>
        <p:cNvGrpSpPr/>
        <p:nvPr/>
      </p:nvGrpSpPr>
      <p:grpSpPr>
        <a:xfrm>
          <a:off x="0" y="0"/>
          <a:ext cx="0" cy="0"/>
          <a:chOff x="0" y="0"/>
          <a:chExt cx="0" cy="0"/>
        </a:xfrm>
      </p:grpSpPr>
      <p:pic>
        <p:nvPicPr>
          <p:cNvPr id="3" name="Image 2" descr="Une image contenant Graphique, Bleu électrique&#10;&#10;Le contenu généré par l’IA peut être incorrect.">
            <a:extLst>
              <a:ext uri="{FF2B5EF4-FFF2-40B4-BE49-F238E27FC236}">
                <a16:creationId xmlns:a16="http://schemas.microsoft.com/office/drawing/2014/main" id="{8DDDD548-5880-B4B5-B549-819FA8D9F04B}"/>
              </a:ext>
            </a:extLst>
          </p:cNvPr>
          <p:cNvPicPr>
            <a:picLocks noChangeAspect="1"/>
          </p:cNvPicPr>
          <p:nvPr/>
        </p:nvPicPr>
        <p:blipFill>
          <a:blip r:embed="rId2"/>
          <a:stretch>
            <a:fillRect/>
          </a:stretch>
        </p:blipFill>
        <p:spPr>
          <a:xfrm>
            <a:off x="1460" y="1054358"/>
            <a:ext cx="12185904" cy="5803641"/>
          </a:xfrm>
          <a:prstGeom prst="rect">
            <a:avLst/>
          </a:prstGeom>
        </p:spPr>
      </p:pic>
      <p:pic>
        <p:nvPicPr>
          <p:cNvPr id="2" name="Image 1" descr="Une image contenant texte, Police, Graphique, logo&#10;&#10;Le contenu généré par l’IA peut être incorrect.">
            <a:extLst>
              <a:ext uri="{FF2B5EF4-FFF2-40B4-BE49-F238E27FC236}">
                <a16:creationId xmlns:a16="http://schemas.microsoft.com/office/drawing/2014/main" id="{291E65A5-A00F-FA1B-00D9-FE8D4B6A9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7176" y="5740399"/>
            <a:ext cx="1131776" cy="1131255"/>
          </a:xfrm>
          <a:prstGeom prst="rect">
            <a:avLst/>
          </a:prstGeom>
        </p:spPr>
      </p:pic>
      <p:sp>
        <p:nvSpPr>
          <p:cNvPr id="8" name="ZoneTexte 7">
            <a:extLst>
              <a:ext uri="{FF2B5EF4-FFF2-40B4-BE49-F238E27FC236}">
                <a16:creationId xmlns:a16="http://schemas.microsoft.com/office/drawing/2014/main" id="{EAEAFEEA-0745-F782-6AC3-9C4375C9EB88}"/>
              </a:ext>
            </a:extLst>
          </p:cNvPr>
          <p:cNvSpPr txBox="1"/>
          <p:nvPr/>
        </p:nvSpPr>
        <p:spPr>
          <a:xfrm>
            <a:off x="431697" y="1258461"/>
            <a:ext cx="11483489" cy="4801314"/>
          </a:xfrm>
          <a:prstGeom prst="rect">
            <a:avLst/>
          </a:prstGeom>
          <a:noFill/>
        </p:spPr>
        <p:txBody>
          <a:bodyPr wrap="square" rtlCol="0">
            <a:spAutoFit/>
          </a:bodyPr>
          <a:lstStyle/>
          <a:p>
            <a:r>
              <a:rPr lang="fr-FR" dirty="0">
                <a:solidFill>
                  <a:srgbClr val="006FC0"/>
                </a:solidFill>
              </a:rPr>
              <a:t>				Mais cette compétence ne se suffit pas à elle-même. Elle s’inscrit dans une démarche plus large de 				professionnalisation du représentant :</a:t>
            </a:r>
          </a:p>
          <a:p>
            <a:pPr marL="285750" indent="-285750">
              <a:buFont typeface="Arial" panose="020B0604020202020204" pitchFamily="34" charset="0"/>
              <a:buChar char="•"/>
            </a:pPr>
            <a:r>
              <a:rPr lang="fr-FR" b="1" dirty="0">
                <a:solidFill>
                  <a:srgbClr val="006FC0"/>
                </a:solidFill>
              </a:rPr>
              <a:t>En distanciel</a:t>
            </a:r>
            <a:r>
              <a:rPr lang="fr-FR" dirty="0">
                <a:solidFill>
                  <a:srgbClr val="006FC0"/>
                </a:solidFill>
              </a:rPr>
              <a:t>, d’autres formations viendront compléter ce socle, comme :</a:t>
            </a:r>
          </a:p>
          <a:p>
            <a:pPr marL="742950" lvl="1" indent="-285750">
              <a:buFont typeface="Courier New" panose="02070309020205020404" pitchFamily="49" charset="0"/>
              <a:buChar char="o"/>
            </a:pPr>
            <a:r>
              <a:rPr lang="fr-FR" dirty="0">
                <a:solidFill>
                  <a:srgbClr val="006FC0"/>
                </a:solidFill>
              </a:rPr>
              <a:t>préparer des supports digitaux percutants (catalogues interactifs, fiches synthétiques)</a:t>
            </a:r>
          </a:p>
          <a:p>
            <a:pPr marL="742950" lvl="1" indent="-285750">
              <a:buFont typeface="Courier New" panose="02070309020205020404" pitchFamily="49" charset="0"/>
              <a:buChar char="o"/>
            </a:pPr>
            <a:r>
              <a:rPr lang="fr-FR" dirty="0">
                <a:solidFill>
                  <a:srgbClr val="006FC0"/>
                </a:solidFill>
              </a:rPr>
              <a:t>maîtriser les relances efficaces par email ou téléphone</a:t>
            </a:r>
          </a:p>
          <a:p>
            <a:pPr marL="742950" lvl="1" indent="-285750">
              <a:buFont typeface="Courier New" panose="02070309020205020404" pitchFamily="49" charset="0"/>
              <a:buChar char="o"/>
            </a:pPr>
            <a:r>
              <a:rPr lang="fr-FR" dirty="0">
                <a:solidFill>
                  <a:srgbClr val="006FC0"/>
                </a:solidFill>
              </a:rPr>
              <a:t>exploiter la </a:t>
            </a:r>
            <a:r>
              <a:rPr lang="fr-FR" dirty="0" err="1">
                <a:solidFill>
                  <a:srgbClr val="006FC0"/>
                </a:solidFill>
              </a:rPr>
              <a:t>visio</a:t>
            </a:r>
            <a:r>
              <a:rPr lang="fr-FR" dirty="0">
                <a:solidFill>
                  <a:srgbClr val="006FC0"/>
                </a:solidFill>
              </a:rPr>
              <a:t> comme un vrai rendez-vous professionnel</a:t>
            </a:r>
          </a:p>
          <a:p>
            <a:pPr marL="742950" lvl="1" indent="-285750">
              <a:buFont typeface="Courier New" panose="02070309020205020404" pitchFamily="49" charset="0"/>
              <a:buChar char="o"/>
            </a:pPr>
            <a:r>
              <a:rPr lang="fr-FR" dirty="0">
                <a:solidFill>
                  <a:srgbClr val="006FC0"/>
                </a:solidFill>
              </a:rPr>
              <a:t>ou encore apprendre à analyser et partager les chiffres de vente à distance.</a:t>
            </a:r>
          </a:p>
          <a:p>
            <a:pPr marL="285750" indent="-285750">
              <a:buFont typeface="Arial" panose="020B0604020202020204" pitchFamily="34" charset="0"/>
              <a:buChar char="•"/>
            </a:pPr>
            <a:r>
              <a:rPr lang="fr-FR" b="1" dirty="0">
                <a:solidFill>
                  <a:srgbClr val="006FC0"/>
                </a:solidFill>
              </a:rPr>
              <a:t>En présentiel</a:t>
            </a:r>
            <a:r>
              <a:rPr lang="fr-FR" dirty="0">
                <a:solidFill>
                  <a:srgbClr val="006FC0"/>
                </a:solidFill>
              </a:rPr>
              <a:t>, ces apprentissages se combinent avec les formations traditionnelles du représentant :</a:t>
            </a:r>
          </a:p>
          <a:p>
            <a:pPr marL="742950" lvl="1" indent="-285750">
              <a:buFont typeface="Courier New" panose="02070309020205020404" pitchFamily="49" charset="0"/>
              <a:buChar char="o"/>
            </a:pPr>
            <a:r>
              <a:rPr lang="fr-FR" dirty="0">
                <a:solidFill>
                  <a:srgbClr val="006FC0"/>
                </a:solidFill>
              </a:rPr>
              <a:t>construire un argumentaire commercial solide</a:t>
            </a:r>
          </a:p>
          <a:p>
            <a:pPr marL="742950" lvl="1" indent="-285750">
              <a:buFont typeface="Courier New" panose="02070309020205020404" pitchFamily="49" charset="0"/>
              <a:buChar char="o"/>
            </a:pPr>
            <a:r>
              <a:rPr lang="fr-FR" dirty="0">
                <a:solidFill>
                  <a:srgbClr val="006FC0"/>
                </a:solidFill>
              </a:rPr>
              <a:t>gérer ses tournées avec efficacité</a:t>
            </a:r>
          </a:p>
          <a:p>
            <a:pPr marL="742950" lvl="1" indent="-285750">
              <a:buFont typeface="Courier New" panose="02070309020205020404" pitchFamily="49" charset="0"/>
              <a:buChar char="o"/>
            </a:pPr>
            <a:r>
              <a:rPr lang="fr-FR" dirty="0">
                <a:solidFill>
                  <a:srgbClr val="006FC0"/>
                </a:solidFill>
              </a:rPr>
              <a:t>négocier dans une relation de confiance avec les libraires</a:t>
            </a:r>
          </a:p>
          <a:p>
            <a:pPr marL="742950" lvl="1" indent="-285750">
              <a:buFont typeface="Courier New" panose="02070309020205020404" pitchFamily="49" charset="0"/>
              <a:buChar char="o"/>
            </a:pPr>
            <a:r>
              <a:rPr lang="fr-FR" dirty="0">
                <a:solidFill>
                  <a:srgbClr val="006FC0"/>
                </a:solidFill>
              </a:rPr>
              <a:t>valoriser les fonds et accompagner les libraires dans leurs animations.</a:t>
            </a:r>
          </a:p>
          <a:p>
            <a:pPr lvl="1"/>
            <a:endParaRPr lang="fr-FR" sz="1000" b="1" dirty="0">
              <a:solidFill>
                <a:srgbClr val="006FC0"/>
              </a:solidFill>
            </a:endParaRPr>
          </a:p>
          <a:p>
            <a:r>
              <a:rPr lang="fr-FR" dirty="0">
                <a:solidFill>
                  <a:srgbClr val="006FC0"/>
                </a:solidFill>
              </a:rPr>
              <a:t>En intégrant ces deux volets, vous développez une compétence hybride et complète : savoir</a:t>
            </a:r>
          </a:p>
          <a:p>
            <a:r>
              <a:rPr lang="fr-FR" dirty="0">
                <a:solidFill>
                  <a:srgbClr val="006FC0"/>
                </a:solidFill>
              </a:rPr>
              <a:t>convaincre et fidéliser les libraires aussi bien face à face qu’à distance. C’est cette  agilité qui </a:t>
            </a:r>
          </a:p>
          <a:p>
            <a:r>
              <a:rPr lang="fr-FR" dirty="0">
                <a:solidFill>
                  <a:srgbClr val="006FC0"/>
                </a:solidFill>
              </a:rPr>
              <a:t>fera de vous un représentant adapté aux évolutions du métier, capable de répondre </a:t>
            </a:r>
          </a:p>
          <a:p>
            <a:r>
              <a:rPr lang="fr-FR" dirty="0">
                <a:solidFill>
                  <a:srgbClr val="006FC0"/>
                </a:solidFill>
              </a:rPr>
              <a:t>aux attentes des libraires tout en optimisant votre temps et vos résultats.</a:t>
            </a:r>
          </a:p>
        </p:txBody>
      </p:sp>
      <p:pic>
        <p:nvPicPr>
          <p:cNvPr id="5" name="Image 4">
            <a:extLst>
              <a:ext uri="{FF2B5EF4-FFF2-40B4-BE49-F238E27FC236}">
                <a16:creationId xmlns:a16="http://schemas.microsoft.com/office/drawing/2014/main" id="{C41FDCF5-2AFA-D73C-8B51-CA8D1C1065E5}"/>
              </a:ext>
            </a:extLst>
          </p:cNvPr>
          <p:cNvPicPr>
            <a:picLocks noChangeAspect="1"/>
          </p:cNvPicPr>
          <p:nvPr/>
        </p:nvPicPr>
        <p:blipFill>
          <a:blip r:embed="rId4"/>
          <a:srcRect/>
          <a:stretch/>
        </p:blipFill>
        <p:spPr>
          <a:xfrm>
            <a:off x="196007" y="103836"/>
            <a:ext cx="2057556" cy="1371704"/>
          </a:xfrm>
          <a:prstGeom prst="rect">
            <a:avLst/>
          </a:prstGeom>
          <a:effectLst>
            <a:reflection blurRad="6350" stA="52000" endA="300" endPos="35000" dir="5400000" sy="-100000" algn="bl" rotWithShape="0"/>
          </a:effectLst>
        </p:spPr>
      </p:pic>
      <p:sp>
        <p:nvSpPr>
          <p:cNvPr id="4" name="ZoneTexte 3">
            <a:extLst>
              <a:ext uri="{FF2B5EF4-FFF2-40B4-BE49-F238E27FC236}">
                <a16:creationId xmlns:a16="http://schemas.microsoft.com/office/drawing/2014/main" id="{5DAC652D-1FBB-A696-C1E5-CBB9F3BC708D}"/>
              </a:ext>
            </a:extLst>
          </p:cNvPr>
          <p:cNvSpPr txBox="1"/>
          <p:nvPr/>
        </p:nvSpPr>
        <p:spPr>
          <a:xfrm>
            <a:off x="2212322" y="-105875"/>
            <a:ext cx="9953625" cy="1569660"/>
          </a:xfrm>
          <a:prstGeom prst="rect">
            <a:avLst/>
          </a:prstGeom>
          <a:noFill/>
        </p:spPr>
        <p:txBody>
          <a:bodyPr wrap="square" rtlCol="0">
            <a:spAutoFit/>
          </a:bodyPr>
          <a:lstStyle/>
          <a:p>
            <a:r>
              <a:rPr lang="fr-FR" sz="4800" dirty="0">
                <a:solidFill>
                  <a:srgbClr val="006FC0"/>
                </a:solidFill>
              </a:rPr>
              <a:t>Conclusion - Comprendre les enjeux du distanciel</a:t>
            </a:r>
            <a:endParaRPr lang="fr-FR" sz="4800" b="1" dirty="0">
              <a:solidFill>
                <a:srgbClr val="006FC0"/>
              </a:solidFill>
            </a:endParaRPr>
          </a:p>
        </p:txBody>
      </p:sp>
    </p:spTree>
    <p:extLst>
      <p:ext uri="{BB962C8B-B14F-4D97-AF65-F5344CB8AC3E}">
        <p14:creationId xmlns:p14="http://schemas.microsoft.com/office/powerpoint/2010/main" val="1358459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31945-1384-EF19-9CF8-BD39E329B268}"/>
            </a:ext>
          </a:extLst>
        </p:cNvPr>
        <p:cNvGrpSpPr/>
        <p:nvPr/>
      </p:nvGrpSpPr>
      <p:grpSpPr>
        <a:xfrm>
          <a:off x="0" y="0"/>
          <a:ext cx="0" cy="0"/>
          <a:chOff x="0" y="0"/>
          <a:chExt cx="0" cy="0"/>
        </a:xfrm>
      </p:grpSpPr>
      <p:pic>
        <p:nvPicPr>
          <p:cNvPr id="3" name="Image 2" descr="Une image contenant Graphique, Bleu électrique&#10;&#10;Le contenu généré par l’IA peut être incorrect.">
            <a:extLst>
              <a:ext uri="{FF2B5EF4-FFF2-40B4-BE49-F238E27FC236}">
                <a16:creationId xmlns:a16="http://schemas.microsoft.com/office/drawing/2014/main" id="{BE1FEBAA-0185-D8F8-59AA-1C9EFEAB4EB3}"/>
              </a:ext>
            </a:extLst>
          </p:cNvPr>
          <p:cNvPicPr>
            <a:picLocks noChangeAspect="1"/>
          </p:cNvPicPr>
          <p:nvPr/>
        </p:nvPicPr>
        <p:blipFill>
          <a:blip r:embed="rId2"/>
          <a:stretch>
            <a:fillRect/>
          </a:stretch>
        </p:blipFill>
        <p:spPr>
          <a:xfrm>
            <a:off x="1460" y="0"/>
            <a:ext cx="12185904" cy="6858000"/>
          </a:xfrm>
          <a:prstGeom prst="rect">
            <a:avLst/>
          </a:prstGeom>
        </p:spPr>
      </p:pic>
      <p:pic>
        <p:nvPicPr>
          <p:cNvPr id="2" name="Image 1" descr="Une image contenant texte, Police, Graphique, logo&#10;&#10;Le contenu généré par l’IA peut être incorrect.">
            <a:extLst>
              <a:ext uri="{FF2B5EF4-FFF2-40B4-BE49-F238E27FC236}">
                <a16:creationId xmlns:a16="http://schemas.microsoft.com/office/drawing/2014/main" id="{B7F9950A-EFD6-0F16-2590-015768E552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7176" y="5740399"/>
            <a:ext cx="1131776" cy="1131255"/>
          </a:xfrm>
          <a:prstGeom prst="rect">
            <a:avLst/>
          </a:prstGeom>
        </p:spPr>
      </p:pic>
      <p:sp>
        <p:nvSpPr>
          <p:cNvPr id="4" name="ZoneTexte 3">
            <a:extLst>
              <a:ext uri="{FF2B5EF4-FFF2-40B4-BE49-F238E27FC236}">
                <a16:creationId xmlns:a16="http://schemas.microsoft.com/office/drawing/2014/main" id="{BA79B9AB-0B29-8211-0D93-C8776D254F05}"/>
              </a:ext>
            </a:extLst>
          </p:cNvPr>
          <p:cNvSpPr txBox="1"/>
          <p:nvPr/>
        </p:nvSpPr>
        <p:spPr>
          <a:xfrm>
            <a:off x="672586" y="426973"/>
            <a:ext cx="11000010" cy="4524315"/>
          </a:xfrm>
          <a:prstGeom prst="rect">
            <a:avLst/>
          </a:prstGeom>
          <a:noFill/>
        </p:spPr>
        <p:txBody>
          <a:bodyPr wrap="square" rtlCol="0">
            <a:spAutoFit/>
          </a:bodyPr>
          <a:lstStyle/>
          <a:p>
            <a:r>
              <a:rPr lang="fr-FR" dirty="0">
                <a:solidFill>
                  <a:srgbClr val="006FC0"/>
                </a:solidFill>
              </a:rPr>
              <a:t>Le métier de représentant évolue. </a:t>
            </a:r>
            <a:br>
              <a:rPr lang="fr-FR" dirty="0">
                <a:solidFill>
                  <a:srgbClr val="006FC0"/>
                </a:solidFill>
              </a:rPr>
            </a:br>
            <a:endParaRPr lang="fr-FR" dirty="0">
              <a:solidFill>
                <a:srgbClr val="006FC0"/>
              </a:solidFill>
            </a:endParaRPr>
          </a:p>
          <a:p>
            <a:r>
              <a:rPr lang="fr-FR" dirty="0">
                <a:solidFill>
                  <a:srgbClr val="006FC0"/>
                </a:solidFill>
              </a:rPr>
              <a:t>Si autrefois la relation avec le libraire reposait presque exclusivement sur la visite en librairie, aujourd’hui beaucoup de professionnels n’ont plus le temps de recevoir tous les commerciaux. </a:t>
            </a:r>
          </a:p>
          <a:p>
            <a:r>
              <a:rPr lang="fr-FR" dirty="0">
                <a:solidFill>
                  <a:srgbClr val="006FC0"/>
                </a:solidFill>
              </a:rPr>
              <a:t>Résultat : le distanciel s’impose comme une pratique incontournable.</a:t>
            </a:r>
          </a:p>
          <a:p>
            <a:endParaRPr lang="fr-FR" dirty="0">
              <a:solidFill>
                <a:srgbClr val="006FC0"/>
              </a:solidFill>
            </a:endParaRPr>
          </a:p>
          <a:p>
            <a:r>
              <a:rPr lang="fr-FR" dirty="0">
                <a:solidFill>
                  <a:srgbClr val="006FC0"/>
                </a:solidFill>
              </a:rPr>
              <a:t>Mais ce changement ne doit pas être vécu comme une contrainte : il représente aussi une opportunité de gagner en efficacité, d’élargir son champ d’action et de renforcer la pertinence de ses échanges.</a:t>
            </a:r>
          </a:p>
          <a:p>
            <a:r>
              <a:rPr lang="fr-FR" dirty="0">
                <a:solidFill>
                  <a:srgbClr val="006FC0"/>
                </a:solidFill>
              </a:rPr>
              <a:t>Ce module vous propose d’identifier clairement :</a:t>
            </a:r>
          </a:p>
          <a:p>
            <a:pPr marL="285750" indent="-285750">
              <a:buFont typeface="Arial" panose="020B0604020202020204" pitchFamily="34" charset="0"/>
              <a:buChar char="•"/>
            </a:pPr>
            <a:r>
              <a:rPr lang="fr-FR" dirty="0">
                <a:solidFill>
                  <a:srgbClr val="006FC0"/>
                </a:solidFill>
              </a:rPr>
              <a:t>les raisons qui amènent les libraires à privilégier le distanciel</a:t>
            </a:r>
          </a:p>
          <a:p>
            <a:pPr marL="285750" indent="-285750">
              <a:buFont typeface="Arial" panose="020B0604020202020204" pitchFamily="34" charset="0"/>
              <a:buChar char="•"/>
            </a:pPr>
            <a:r>
              <a:rPr lang="fr-FR" dirty="0">
                <a:solidFill>
                  <a:srgbClr val="006FC0"/>
                </a:solidFill>
              </a:rPr>
              <a:t>les avantages que vous pouvez en tirer dans votre organisation</a:t>
            </a:r>
          </a:p>
          <a:p>
            <a:pPr marL="285750" indent="-285750">
              <a:buFont typeface="Arial" panose="020B0604020202020204" pitchFamily="34" charset="0"/>
              <a:buChar char="•"/>
            </a:pPr>
            <a:r>
              <a:rPr lang="fr-FR" dirty="0">
                <a:solidFill>
                  <a:srgbClr val="006FC0"/>
                </a:solidFill>
              </a:rPr>
              <a:t>les limites à ne pas négliger</a:t>
            </a:r>
          </a:p>
          <a:p>
            <a:pPr marL="285750" indent="-285750">
              <a:buFont typeface="Arial" panose="020B0604020202020204" pitchFamily="34" charset="0"/>
              <a:buChar char="•"/>
            </a:pPr>
            <a:r>
              <a:rPr lang="fr-FR" dirty="0">
                <a:solidFill>
                  <a:srgbClr val="006FC0"/>
                </a:solidFill>
              </a:rPr>
              <a:t>comment trouver le juste équilibre entre présentiel et distanciel dans votre pratique quotidienne.</a:t>
            </a:r>
          </a:p>
          <a:p>
            <a:pPr marL="285750" indent="-285750">
              <a:buFont typeface="Arial" panose="020B0604020202020204" pitchFamily="34" charset="0"/>
              <a:buChar char="•"/>
            </a:pPr>
            <a:endParaRPr lang="fr-FR" dirty="0">
              <a:solidFill>
                <a:srgbClr val="006FC0"/>
              </a:solidFill>
            </a:endParaRPr>
          </a:p>
          <a:p>
            <a:r>
              <a:rPr lang="fr-FR" dirty="0">
                <a:solidFill>
                  <a:srgbClr val="006FC0"/>
                </a:solidFill>
              </a:rPr>
              <a:t>Notre objectif ici est de comprendre pourquoi certains libraires privilégient désormais le distanciel </a:t>
            </a:r>
          </a:p>
          <a:p>
            <a:r>
              <a:rPr lang="fr-FR" dirty="0">
                <a:solidFill>
                  <a:srgbClr val="006FC0"/>
                </a:solidFill>
              </a:rPr>
              <a:t>et comment un représentant peut adapter ses méthodes sans perdre en efficacité commerciale.</a:t>
            </a:r>
          </a:p>
        </p:txBody>
      </p:sp>
    </p:spTree>
    <p:extLst>
      <p:ext uri="{BB962C8B-B14F-4D97-AF65-F5344CB8AC3E}">
        <p14:creationId xmlns:p14="http://schemas.microsoft.com/office/powerpoint/2010/main" val="1391767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DB665-598B-365C-C51F-FF4E7740271C}"/>
            </a:ext>
          </a:extLst>
        </p:cNvPr>
        <p:cNvGrpSpPr/>
        <p:nvPr/>
      </p:nvGrpSpPr>
      <p:grpSpPr>
        <a:xfrm>
          <a:off x="0" y="0"/>
          <a:ext cx="0" cy="0"/>
          <a:chOff x="0" y="0"/>
          <a:chExt cx="0" cy="0"/>
        </a:xfrm>
      </p:grpSpPr>
      <p:pic>
        <p:nvPicPr>
          <p:cNvPr id="4" name="Image 3" descr="Une image contenant Graphique, Bleu électrique&#10;&#10;Le contenu généré par l’IA peut être incorrect.">
            <a:extLst>
              <a:ext uri="{FF2B5EF4-FFF2-40B4-BE49-F238E27FC236}">
                <a16:creationId xmlns:a16="http://schemas.microsoft.com/office/drawing/2014/main" id="{484FC4E1-1BB4-120E-6EBE-FEFEAE337F62}"/>
              </a:ext>
            </a:extLst>
          </p:cNvPr>
          <p:cNvPicPr>
            <a:picLocks noChangeAspect="1"/>
          </p:cNvPicPr>
          <p:nvPr/>
        </p:nvPicPr>
        <p:blipFill>
          <a:blip r:embed="rId2"/>
          <a:stretch>
            <a:fillRect/>
          </a:stretch>
        </p:blipFill>
        <p:spPr>
          <a:xfrm rot="16200000">
            <a:off x="5061996" y="-248697"/>
            <a:ext cx="6870702" cy="7368094"/>
          </a:xfrm>
          <a:prstGeom prst="rect">
            <a:avLst/>
          </a:prstGeom>
        </p:spPr>
      </p:pic>
      <p:pic>
        <p:nvPicPr>
          <p:cNvPr id="3" name="Image 2" descr="Une image contenant texte, Police, Graphique, logo&#10;&#10;Le contenu généré par l’IA peut être incorrect.">
            <a:extLst>
              <a:ext uri="{FF2B5EF4-FFF2-40B4-BE49-F238E27FC236}">
                <a16:creationId xmlns:a16="http://schemas.microsoft.com/office/drawing/2014/main" id="{8CCF01F4-EAD9-EB9C-2711-B1687A3C38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7176" y="5740399"/>
            <a:ext cx="1131776" cy="1131255"/>
          </a:xfrm>
          <a:prstGeom prst="rect">
            <a:avLst/>
          </a:prstGeom>
        </p:spPr>
      </p:pic>
      <p:grpSp>
        <p:nvGrpSpPr>
          <p:cNvPr id="2" name="Groupe 1">
            <a:extLst>
              <a:ext uri="{FF2B5EF4-FFF2-40B4-BE49-F238E27FC236}">
                <a16:creationId xmlns:a16="http://schemas.microsoft.com/office/drawing/2014/main" id="{0EEFE380-D173-9BA4-DF96-9FCA2266C0A7}"/>
              </a:ext>
            </a:extLst>
          </p:cNvPr>
          <p:cNvGrpSpPr/>
          <p:nvPr/>
        </p:nvGrpSpPr>
        <p:grpSpPr>
          <a:xfrm>
            <a:off x="115160" y="260956"/>
            <a:ext cx="7681444" cy="1275173"/>
            <a:chOff x="115160" y="260956"/>
            <a:chExt cx="7242431" cy="1275173"/>
          </a:xfrm>
        </p:grpSpPr>
        <p:sp>
          <p:nvSpPr>
            <p:cNvPr id="5" name="ZoneTexte 4">
              <a:extLst>
                <a:ext uri="{FF2B5EF4-FFF2-40B4-BE49-F238E27FC236}">
                  <a16:creationId xmlns:a16="http://schemas.microsoft.com/office/drawing/2014/main" id="{5423FDBB-85CF-79EB-CBED-05E80515D52A}"/>
                </a:ext>
              </a:extLst>
            </p:cNvPr>
            <p:cNvSpPr txBox="1"/>
            <p:nvPr/>
          </p:nvSpPr>
          <p:spPr>
            <a:xfrm>
              <a:off x="1063086" y="335800"/>
              <a:ext cx="6294505" cy="1200329"/>
            </a:xfrm>
            <a:prstGeom prst="rect">
              <a:avLst/>
            </a:prstGeom>
            <a:noFill/>
          </p:spPr>
          <p:txBody>
            <a:bodyPr wrap="none" rtlCol="0">
              <a:spAutoFit/>
            </a:bodyPr>
            <a:lstStyle/>
            <a:p>
              <a:r>
                <a:rPr lang="fr-FR" sz="3600" dirty="0">
                  <a:solidFill>
                    <a:srgbClr val="006FC0"/>
                  </a:solidFill>
                </a:rPr>
                <a:t>Étape 1 — Identifier les raisons du </a:t>
              </a:r>
            </a:p>
            <a:p>
              <a:r>
                <a:rPr lang="fr-FR" sz="3600" dirty="0">
                  <a:solidFill>
                    <a:srgbClr val="006FC0"/>
                  </a:solidFill>
                </a:rPr>
                <a:t>distanciel côté libraire</a:t>
              </a:r>
            </a:p>
          </p:txBody>
        </p:sp>
        <p:pic>
          <p:nvPicPr>
            <p:cNvPr id="6" name="Image 5">
              <a:extLst>
                <a:ext uri="{FF2B5EF4-FFF2-40B4-BE49-F238E27FC236}">
                  <a16:creationId xmlns:a16="http://schemas.microsoft.com/office/drawing/2014/main" id="{3222C1B4-AE6E-FA86-5E52-BB700CB0E2AF}"/>
                </a:ext>
              </a:extLst>
            </p:cNvPr>
            <p:cNvPicPr>
              <a:picLocks noChangeAspect="1"/>
            </p:cNvPicPr>
            <p:nvPr/>
          </p:nvPicPr>
          <p:blipFill>
            <a:blip r:embed="rId4"/>
            <a:srcRect t="2858" b="2858"/>
            <a:stretch/>
          </p:blipFill>
          <p:spPr>
            <a:xfrm>
              <a:off x="115160" y="260956"/>
              <a:ext cx="907002" cy="9070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7" name="ZoneTexte 6">
            <a:extLst>
              <a:ext uri="{FF2B5EF4-FFF2-40B4-BE49-F238E27FC236}">
                <a16:creationId xmlns:a16="http://schemas.microsoft.com/office/drawing/2014/main" id="{B1DB2150-E210-36E1-B15E-E96EECA19801}"/>
              </a:ext>
            </a:extLst>
          </p:cNvPr>
          <p:cNvSpPr txBox="1"/>
          <p:nvPr/>
        </p:nvSpPr>
        <p:spPr>
          <a:xfrm>
            <a:off x="1145459" y="1892641"/>
            <a:ext cx="9482889" cy="3970318"/>
          </a:xfrm>
          <a:prstGeom prst="rect">
            <a:avLst/>
          </a:prstGeom>
          <a:noFill/>
        </p:spPr>
        <p:txBody>
          <a:bodyPr wrap="square" rtlCol="0">
            <a:spAutoFit/>
          </a:bodyPr>
          <a:lstStyle/>
          <a:p>
            <a:r>
              <a:rPr lang="fr-FR" dirty="0">
                <a:solidFill>
                  <a:srgbClr val="006FC0"/>
                </a:solidFill>
              </a:rPr>
              <a:t>Les libraires refusent parfois les rendez-vous pour des raisons objectives :</a:t>
            </a:r>
          </a:p>
          <a:p>
            <a:pPr marL="285750" indent="-285750">
              <a:buFont typeface="Arial" panose="020B0604020202020204" pitchFamily="34" charset="0"/>
              <a:buChar char="•"/>
            </a:pPr>
            <a:r>
              <a:rPr lang="fr-FR" dirty="0">
                <a:solidFill>
                  <a:srgbClr val="006FC0"/>
                </a:solidFill>
              </a:rPr>
              <a:t>surcharge de travail (réception de cartons, gestion des retours)</a:t>
            </a:r>
          </a:p>
          <a:p>
            <a:pPr marL="285750" indent="-285750">
              <a:buFont typeface="Arial" panose="020B0604020202020204" pitchFamily="34" charset="0"/>
              <a:buChar char="•"/>
            </a:pPr>
            <a:r>
              <a:rPr lang="fr-FR" dirty="0">
                <a:solidFill>
                  <a:srgbClr val="006FC0"/>
                </a:solidFill>
              </a:rPr>
              <a:t>manque de personnel en magasin</a:t>
            </a:r>
          </a:p>
          <a:p>
            <a:pPr marL="285750" indent="-285750">
              <a:buFont typeface="Arial" panose="020B0604020202020204" pitchFamily="34" charset="0"/>
              <a:buChar char="•"/>
            </a:pPr>
            <a:r>
              <a:rPr lang="fr-FR" dirty="0">
                <a:solidFill>
                  <a:srgbClr val="006FC0"/>
                </a:solidFill>
              </a:rPr>
              <a:t>journées saturées par les sollicitations de multiples représentants</a:t>
            </a:r>
          </a:p>
          <a:p>
            <a:pPr marL="285750" indent="-285750">
              <a:buFont typeface="Arial" panose="020B0604020202020204" pitchFamily="34" charset="0"/>
              <a:buChar char="•"/>
            </a:pPr>
            <a:r>
              <a:rPr lang="fr-FR" dirty="0">
                <a:solidFill>
                  <a:srgbClr val="006FC0"/>
                </a:solidFill>
              </a:rPr>
              <a:t>volonté de prioriser la vente en magasin plutôt que les rendez-vous longs.</a:t>
            </a:r>
          </a:p>
          <a:p>
            <a:endParaRPr lang="fr-FR" dirty="0">
              <a:solidFill>
                <a:srgbClr val="006FC0"/>
              </a:solidFill>
            </a:endParaRPr>
          </a:p>
          <a:p>
            <a:r>
              <a:rPr lang="fr-FR" b="1" dirty="0">
                <a:solidFill>
                  <a:srgbClr val="006FC0"/>
                </a:solidFill>
              </a:rPr>
              <a:t>Exemple concret :</a:t>
            </a:r>
          </a:p>
          <a:p>
            <a:r>
              <a:rPr lang="fr-FR" dirty="0">
                <a:solidFill>
                  <a:srgbClr val="006FC0"/>
                </a:solidFill>
              </a:rPr>
              <a:t>Pour une librairie indépendante en centre-ville avec 2 employés seulement. Le libraire préfère recevoir 2 représentants par semaine maximum, et demande aux autres de passer par mail + </a:t>
            </a:r>
            <a:r>
              <a:rPr lang="fr-FR" dirty="0" err="1">
                <a:solidFill>
                  <a:srgbClr val="006FC0"/>
                </a:solidFill>
              </a:rPr>
              <a:t>visio</a:t>
            </a:r>
            <a:r>
              <a:rPr lang="fr-FR" dirty="0">
                <a:solidFill>
                  <a:srgbClr val="006FC0"/>
                </a:solidFill>
              </a:rPr>
              <a:t> rapide.</a:t>
            </a:r>
          </a:p>
          <a:p>
            <a:endParaRPr lang="fr-FR" dirty="0">
              <a:solidFill>
                <a:srgbClr val="006FC0"/>
              </a:solidFill>
            </a:endParaRPr>
          </a:p>
          <a:p>
            <a:r>
              <a:rPr lang="fr-FR" b="1" u="sng" dirty="0">
                <a:solidFill>
                  <a:srgbClr val="006FC0"/>
                </a:solidFill>
              </a:rPr>
              <a:t>Outil : </a:t>
            </a:r>
          </a:p>
          <a:p>
            <a:r>
              <a:rPr lang="fr-FR" dirty="0">
                <a:solidFill>
                  <a:srgbClr val="006FC0"/>
                </a:solidFill>
              </a:rPr>
              <a:t>Réalisez une fiche client type : "Profil libraire &amp; contraintes locales" </a:t>
            </a:r>
          </a:p>
          <a:p>
            <a:r>
              <a:rPr lang="fr-FR" dirty="0">
                <a:solidFill>
                  <a:srgbClr val="006FC0"/>
                </a:solidFill>
              </a:rPr>
              <a:t>→ Cela vous permet de noter pour chaque librairie si elle préfère rendez-vous, distanciel ou mixte.</a:t>
            </a:r>
          </a:p>
        </p:txBody>
      </p:sp>
    </p:spTree>
    <p:extLst>
      <p:ext uri="{BB962C8B-B14F-4D97-AF65-F5344CB8AC3E}">
        <p14:creationId xmlns:p14="http://schemas.microsoft.com/office/powerpoint/2010/main" val="1752860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1E8C1-3E1D-1074-62B1-892284F7A768}"/>
            </a:ext>
          </a:extLst>
        </p:cNvPr>
        <p:cNvGrpSpPr/>
        <p:nvPr/>
      </p:nvGrpSpPr>
      <p:grpSpPr>
        <a:xfrm>
          <a:off x="0" y="0"/>
          <a:ext cx="0" cy="0"/>
          <a:chOff x="0" y="0"/>
          <a:chExt cx="0" cy="0"/>
        </a:xfrm>
      </p:grpSpPr>
      <p:pic>
        <p:nvPicPr>
          <p:cNvPr id="3" name="Image 2" descr="Une image contenant texte, Police, Graphique, logo&#10;&#10;Le contenu généré par l’IA peut être incorrect.">
            <a:extLst>
              <a:ext uri="{FF2B5EF4-FFF2-40B4-BE49-F238E27FC236}">
                <a16:creationId xmlns:a16="http://schemas.microsoft.com/office/drawing/2014/main" id="{0619A52F-1C01-7E87-75E2-F3B6CAC8C5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7176" y="5816599"/>
            <a:ext cx="1131776" cy="1131255"/>
          </a:xfrm>
          <a:prstGeom prst="rect">
            <a:avLst/>
          </a:prstGeom>
        </p:spPr>
      </p:pic>
      <p:pic>
        <p:nvPicPr>
          <p:cNvPr id="6" name="Image 5">
            <a:extLst>
              <a:ext uri="{FF2B5EF4-FFF2-40B4-BE49-F238E27FC236}">
                <a16:creationId xmlns:a16="http://schemas.microsoft.com/office/drawing/2014/main" id="{94D3BB13-E96F-3941-3F2F-CCC6F3A13565}"/>
              </a:ext>
            </a:extLst>
          </p:cNvPr>
          <p:cNvPicPr>
            <a:picLocks noChangeAspect="1"/>
          </p:cNvPicPr>
          <p:nvPr/>
        </p:nvPicPr>
        <p:blipFill>
          <a:blip r:embed="rId4"/>
          <a:srcRect/>
          <a:stretch/>
        </p:blipFill>
        <p:spPr>
          <a:xfrm>
            <a:off x="11050089" y="5739445"/>
            <a:ext cx="1131776" cy="1131255"/>
          </a:xfrm>
          <a:prstGeom prst="rect">
            <a:avLst/>
          </a:prstGeom>
        </p:spPr>
      </p:pic>
      <p:pic>
        <p:nvPicPr>
          <p:cNvPr id="7" name="Image 6" descr="Une image contenant Graphique, Bleu électrique&#10;&#10;Le contenu généré par l’IA peut être incorrect.">
            <a:extLst>
              <a:ext uri="{FF2B5EF4-FFF2-40B4-BE49-F238E27FC236}">
                <a16:creationId xmlns:a16="http://schemas.microsoft.com/office/drawing/2014/main" id="{85000517-2DAE-9F48-FE0D-AC4C1FDA265B}"/>
              </a:ext>
            </a:extLst>
          </p:cNvPr>
          <p:cNvPicPr>
            <a:picLocks noChangeAspect="1"/>
          </p:cNvPicPr>
          <p:nvPr/>
        </p:nvPicPr>
        <p:blipFill>
          <a:blip r:embed="rId5"/>
          <a:stretch>
            <a:fillRect/>
          </a:stretch>
        </p:blipFill>
        <p:spPr>
          <a:xfrm rot="5400000" flipH="1">
            <a:off x="3480" y="3479"/>
            <a:ext cx="6870702" cy="6863743"/>
          </a:xfrm>
          <a:prstGeom prst="rect">
            <a:avLst/>
          </a:prstGeom>
        </p:spPr>
      </p:pic>
      <p:sp>
        <p:nvSpPr>
          <p:cNvPr id="9" name="ZoneTexte 8">
            <a:extLst>
              <a:ext uri="{FF2B5EF4-FFF2-40B4-BE49-F238E27FC236}">
                <a16:creationId xmlns:a16="http://schemas.microsoft.com/office/drawing/2014/main" id="{B459D041-224C-8956-1167-96F933D3DC99}"/>
              </a:ext>
            </a:extLst>
          </p:cNvPr>
          <p:cNvSpPr txBox="1"/>
          <p:nvPr/>
        </p:nvSpPr>
        <p:spPr>
          <a:xfrm>
            <a:off x="2575254" y="1474455"/>
            <a:ext cx="6371102" cy="646331"/>
          </a:xfrm>
          <a:prstGeom prst="rect">
            <a:avLst/>
          </a:prstGeom>
          <a:noFill/>
        </p:spPr>
        <p:txBody>
          <a:bodyPr wrap="square">
            <a:spAutoFit/>
          </a:bodyPr>
          <a:lstStyle/>
          <a:p>
            <a:r>
              <a:rPr lang="fr-FR" dirty="0">
                <a:solidFill>
                  <a:srgbClr val="006FC0"/>
                </a:solidFill>
              </a:rPr>
              <a:t>Outils </a:t>
            </a:r>
          </a:p>
          <a:p>
            <a:r>
              <a:rPr lang="fr-FR" b="1" dirty="0">
                <a:solidFill>
                  <a:srgbClr val="006FC0"/>
                </a:solidFill>
              </a:rPr>
              <a:t>Exemple de fiche profil Libraire</a:t>
            </a:r>
          </a:p>
        </p:txBody>
      </p:sp>
      <p:grpSp>
        <p:nvGrpSpPr>
          <p:cNvPr id="2" name="Groupe 1">
            <a:extLst>
              <a:ext uri="{FF2B5EF4-FFF2-40B4-BE49-F238E27FC236}">
                <a16:creationId xmlns:a16="http://schemas.microsoft.com/office/drawing/2014/main" id="{952F49C1-0411-76D5-7533-FDED56909338}"/>
              </a:ext>
            </a:extLst>
          </p:cNvPr>
          <p:cNvGrpSpPr/>
          <p:nvPr/>
        </p:nvGrpSpPr>
        <p:grpSpPr>
          <a:xfrm>
            <a:off x="3642137" y="158321"/>
            <a:ext cx="7681444" cy="1275173"/>
            <a:chOff x="115160" y="260956"/>
            <a:chExt cx="7242431" cy="1275173"/>
          </a:xfrm>
        </p:grpSpPr>
        <p:sp>
          <p:nvSpPr>
            <p:cNvPr id="4" name="ZoneTexte 3">
              <a:extLst>
                <a:ext uri="{FF2B5EF4-FFF2-40B4-BE49-F238E27FC236}">
                  <a16:creationId xmlns:a16="http://schemas.microsoft.com/office/drawing/2014/main" id="{F1556407-80F3-A005-540C-E1E09C7595FF}"/>
                </a:ext>
              </a:extLst>
            </p:cNvPr>
            <p:cNvSpPr txBox="1"/>
            <p:nvPr/>
          </p:nvSpPr>
          <p:spPr>
            <a:xfrm>
              <a:off x="1063086" y="335800"/>
              <a:ext cx="6294505" cy="1200329"/>
            </a:xfrm>
            <a:prstGeom prst="rect">
              <a:avLst/>
            </a:prstGeom>
            <a:noFill/>
          </p:spPr>
          <p:txBody>
            <a:bodyPr wrap="none" rtlCol="0">
              <a:spAutoFit/>
            </a:bodyPr>
            <a:lstStyle/>
            <a:p>
              <a:r>
                <a:rPr lang="fr-FR" sz="3600" dirty="0">
                  <a:solidFill>
                    <a:srgbClr val="006FC0"/>
                  </a:solidFill>
                </a:rPr>
                <a:t>Étape 1 — Identifier les raisons du </a:t>
              </a:r>
            </a:p>
            <a:p>
              <a:r>
                <a:rPr lang="fr-FR" sz="3600" dirty="0">
                  <a:solidFill>
                    <a:srgbClr val="006FC0"/>
                  </a:solidFill>
                </a:rPr>
                <a:t>distanciel côté libraire</a:t>
              </a:r>
            </a:p>
          </p:txBody>
        </p:sp>
        <p:pic>
          <p:nvPicPr>
            <p:cNvPr id="5" name="Image 4">
              <a:extLst>
                <a:ext uri="{FF2B5EF4-FFF2-40B4-BE49-F238E27FC236}">
                  <a16:creationId xmlns:a16="http://schemas.microsoft.com/office/drawing/2014/main" id="{097B7851-D558-32B3-4CE5-76CB65F4C69D}"/>
                </a:ext>
              </a:extLst>
            </p:cNvPr>
            <p:cNvPicPr>
              <a:picLocks noChangeAspect="1"/>
            </p:cNvPicPr>
            <p:nvPr/>
          </p:nvPicPr>
          <p:blipFill>
            <a:blip r:embed="rId6"/>
            <a:srcRect t="2858" b="2858"/>
            <a:stretch/>
          </p:blipFill>
          <p:spPr>
            <a:xfrm>
              <a:off x="115160" y="260956"/>
              <a:ext cx="907002" cy="9070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aphicFrame>
        <p:nvGraphicFramePr>
          <p:cNvPr id="11" name="Tableau 10">
            <a:extLst>
              <a:ext uri="{FF2B5EF4-FFF2-40B4-BE49-F238E27FC236}">
                <a16:creationId xmlns:a16="http://schemas.microsoft.com/office/drawing/2014/main" id="{5E4F8368-C273-D6A3-6FF1-1E770CBF7F71}"/>
              </a:ext>
            </a:extLst>
          </p:cNvPr>
          <p:cNvGraphicFramePr>
            <a:graphicFrameLocks noGrp="1"/>
          </p:cNvGraphicFramePr>
          <p:nvPr>
            <p:extLst>
              <p:ext uri="{D42A27DB-BD31-4B8C-83A1-F6EECF244321}">
                <p14:modId xmlns:p14="http://schemas.microsoft.com/office/powerpoint/2010/main" val="1419379156"/>
              </p:ext>
            </p:extLst>
          </p:nvPr>
        </p:nvGraphicFramePr>
        <p:xfrm>
          <a:off x="2052735" y="2766247"/>
          <a:ext cx="9143999" cy="2817099"/>
        </p:xfrm>
        <a:graphic>
          <a:graphicData uri="http://schemas.openxmlformats.org/drawingml/2006/table">
            <a:tbl>
              <a:tblPr>
                <a:effectLst>
                  <a:outerShdw blurRad="50800" dist="38100" dir="2700000" algn="tl" rotWithShape="0">
                    <a:prstClr val="black">
                      <a:alpha val="40000"/>
                    </a:prstClr>
                  </a:outerShdw>
                </a:effectLst>
              </a:tblPr>
              <a:tblGrid>
                <a:gridCol w="1036235">
                  <a:extLst>
                    <a:ext uri="{9D8B030D-6E8A-4147-A177-3AD203B41FA5}">
                      <a16:colId xmlns:a16="http://schemas.microsoft.com/office/drawing/2014/main" val="701063048"/>
                    </a:ext>
                  </a:extLst>
                </a:gridCol>
                <a:gridCol w="943896">
                  <a:extLst>
                    <a:ext uri="{9D8B030D-6E8A-4147-A177-3AD203B41FA5}">
                      <a16:colId xmlns:a16="http://schemas.microsoft.com/office/drawing/2014/main" val="3217222195"/>
                    </a:ext>
                  </a:extLst>
                </a:gridCol>
                <a:gridCol w="984935">
                  <a:extLst>
                    <a:ext uri="{9D8B030D-6E8A-4147-A177-3AD203B41FA5}">
                      <a16:colId xmlns:a16="http://schemas.microsoft.com/office/drawing/2014/main" val="2894602549"/>
                    </a:ext>
                  </a:extLst>
                </a:gridCol>
                <a:gridCol w="502728">
                  <a:extLst>
                    <a:ext uri="{9D8B030D-6E8A-4147-A177-3AD203B41FA5}">
                      <a16:colId xmlns:a16="http://schemas.microsoft.com/office/drawing/2014/main" val="3180542742"/>
                    </a:ext>
                  </a:extLst>
                </a:gridCol>
                <a:gridCol w="790001">
                  <a:extLst>
                    <a:ext uri="{9D8B030D-6E8A-4147-A177-3AD203B41FA5}">
                      <a16:colId xmlns:a16="http://schemas.microsoft.com/office/drawing/2014/main" val="121006914"/>
                    </a:ext>
                  </a:extLst>
                </a:gridCol>
                <a:gridCol w="1562046">
                  <a:extLst>
                    <a:ext uri="{9D8B030D-6E8A-4147-A177-3AD203B41FA5}">
                      <a16:colId xmlns:a16="http://schemas.microsoft.com/office/drawing/2014/main" val="3079422046"/>
                    </a:ext>
                  </a:extLst>
                </a:gridCol>
                <a:gridCol w="1251689">
                  <a:extLst>
                    <a:ext uri="{9D8B030D-6E8A-4147-A177-3AD203B41FA5}">
                      <a16:colId xmlns:a16="http://schemas.microsoft.com/office/drawing/2014/main" val="1703400225"/>
                    </a:ext>
                  </a:extLst>
                </a:gridCol>
                <a:gridCol w="1231170">
                  <a:extLst>
                    <a:ext uri="{9D8B030D-6E8A-4147-A177-3AD203B41FA5}">
                      <a16:colId xmlns:a16="http://schemas.microsoft.com/office/drawing/2014/main" val="473732233"/>
                    </a:ext>
                  </a:extLst>
                </a:gridCol>
                <a:gridCol w="841299">
                  <a:extLst>
                    <a:ext uri="{9D8B030D-6E8A-4147-A177-3AD203B41FA5}">
                      <a16:colId xmlns:a16="http://schemas.microsoft.com/office/drawing/2014/main" val="473054417"/>
                    </a:ext>
                  </a:extLst>
                </a:gridCol>
              </a:tblGrid>
              <a:tr h="450735">
                <a:tc>
                  <a:txBody>
                    <a:bodyPr/>
                    <a:lstStyle/>
                    <a:p>
                      <a:pPr algn="ctr" fontAlgn="t">
                        <a:buNone/>
                      </a:pPr>
                      <a:r>
                        <a:rPr lang="fr-FR" sz="800" b="1" i="0" u="none" strike="noStrike">
                          <a:solidFill>
                            <a:srgbClr val="FFFFFF"/>
                          </a:solidFill>
                          <a:effectLst/>
                          <a:latin typeface="Calibri" panose="020F0502020204030204" pitchFamily="34" charset="0"/>
                        </a:rPr>
                        <a:t>Nom de la librairie</a:t>
                      </a:r>
                    </a:p>
                  </a:txBody>
                  <a:tcPr marL="6927" marR="6927" marT="69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buNone/>
                      </a:pPr>
                      <a:r>
                        <a:rPr lang="fr-FR" sz="800" b="1" i="0" u="none" strike="noStrike">
                          <a:solidFill>
                            <a:srgbClr val="FFFFFF"/>
                          </a:solidFill>
                          <a:effectLst/>
                          <a:latin typeface="Calibri" panose="020F0502020204030204" pitchFamily="34" charset="0"/>
                        </a:rPr>
                        <a:t>Adresse / Ville</a:t>
                      </a:r>
                    </a:p>
                  </a:txBody>
                  <a:tcPr marL="6927" marR="6927" marT="69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buNone/>
                      </a:pPr>
                      <a:r>
                        <a:rPr lang="fr-FR" sz="800" b="1" i="0" u="none" strike="noStrike">
                          <a:solidFill>
                            <a:srgbClr val="FFFFFF"/>
                          </a:solidFill>
                          <a:effectLst/>
                          <a:latin typeface="Calibri" panose="020F0502020204030204" pitchFamily="34" charset="0"/>
                        </a:rPr>
                        <a:t>Contact principal/Rayon</a:t>
                      </a:r>
                    </a:p>
                  </a:txBody>
                  <a:tcPr marL="6927" marR="6927" marT="69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buNone/>
                      </a:pPr>
                      <a:r>
                        <a:rPr lang="fr-FR" sz="800" b="1" i="0" u="none" strike="noStrike">
                          <a:solidFill>
                            <a:srgbClr val="FFFFFF"/>
                          </a:solidFill>
                          <a:effectLst/>
                          <a:latin typeface="Calibri" panose="020F0502020204030204" pitchFamily="34" charset="0"/>
                        </a:rPr>
                        <a:t>Email</a:t>
                      </a:r>
                    </a:p>
                  </a:txBody>
                  <a:tcPr marL="6927" marR="6927" marT="69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buNone/>
                      </a:pPr>
                      <a:r>
                        <a:rPr lang="fr-FR" sz="800" b="1" i="0" u="none" strike="noStrike">
                          <a:solidFill>
                            <a:srgbClr val="FFFFFF"/>
                          </a:solidFill>
                          <a:effectLst/>
                          <a:latin typeface="Calibri" panose="020F0502020204030204" pitchFamily="34" charset="0"/>
                        </a:rPr>
                        <a:t>Téléphone</a:t>
                      </a:r>
                    </a:p>
                  </a:txBody>
                  <a:tcPr marL="6927" marR="6927" marT="69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buNone/>
                      </a:pPr>
                      <a:r>
                        <a:rPr lang="fr-FR" sz="800" b="1" i="0" u="none" strike="noStrike">
                          <a:solidFill>
                            <a:srgbClr val="FFFFFF"/>
                          </a:solidFill>
                          <a:effectLst/>
                          <a:latin typeface="Calibri" panose="020F0502020204030204" pitchFamily="34" charset="0"/>
                        </a:rPr>
                        <a:t>Préférence de rendez-vous (Présentiel / Distanciel / Mixte)</a:t>
                      </a:r>
                    </a:p>
                  </a:txBody>
                  <a:tcPr marL="6927" marR="6927" marT="69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buNone/>
                      </a:pPr>
                      <a:r>
                        <a:rPr lang="fr-FR" sz="800" b="1" i="0" u="none" strike="noStrike">
                          <a:solidFill>
                            <a:srgbClr val="FFFFFF"/>
                          </a:solidFill>
                          <a:effectLst/>
                          <a:latin typeface="Calibri" panose="020F0502020204030204" pitchFamily="34" charset="0"/>
                        </a:rPr>
                        <a:t>Jours/horaires à éviter</a:t>
                      </a:r>
                    </a:p>
                  </a:txBody>
                  <a:tcPr marL="6927" marR="6927" marT="69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buNone/>
                      </a:pPr>
                      <a:r>
                        <a:rPr lang="fr-FR" sz="800" b="1" i="0" u="none" strike="noStrike">
                          <a:solidFill>
                            <a:srgbClr val="FFFFFF"/>
                          </a:solidFill>
                          <a:effectLst/>
                          <a:latin typeface="Calibri" panose="020F0502020204030204" pitchFamily="34" charset="0"/>
                        </a:rPr>
                        <a:t>Contraintes identifiées</a:t>
                      </a:r>
                    </a:p>
                  </a:txBody>
                  <a:tcPr marL="6927" marR="6927" marT="69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buNone/>
                      </a:pPr>
                      <a:r>
                        <a:rPr lang="fr-FR" sz="800" b="1" i="0" u="none" strike="noStrike">
                          <a:solidFill>
                            <a:srgbClr val="FFFFFF"/>
                          </a:solidFill>
                          <a:effectLst/>
                          <a:latin typeface="Calibri" panose="020F0502020204030204" pitchFamily="34" charset="0"/>
                        </a:rPr>
                        <a:t>Observations</a:t>
                      </a:r>
                    </a:p>
                  </a:txBody>
                  <a:tcPr marL="6927" marR="6927" marT="69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526761942"/>
                  </a:ext>
                </a:extLst>
              </a:tr>
              <a:tr h="394394">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156213486"/>
                  </a:ext>
                </a:extLst>
              </a:tr>
              <a:tr h="394394">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751067131"/>
                  </a:ext>
                </a:extLst>
              </a:tr>
              <a:tr h="394394">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446449124"/>
                  </a:ext>
                </a:extLst>
              </a:tr>
              <a:tr h="394394">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2908459827"/>
                  </a:ext>
                </a:extLst>
              </a:tr>
              <a:tr h="394394">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766216779"/>
                  </a:ext>
                </a:extLst>
              </a:tr>
              <a:tr h="394394">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buNone/>
                      </a:pPr>
                      <a:r>
                        <a:rPr lang="fr-FR" sz="800" b="0" i="0" u="none" strike="noStrike">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buNone/>
                      </a:pPr>
                      <a:r>
                        <a:rPr lang="fr-FR" sz="800" b="0" i="0" u="none" strike="noStrike" dirty="0">
                          <a:solidFill>
                            <a:srgbClr val="000000"/>
                          </a:solidFill>
                          <a:effectLst/>
                          <a:latin typeface="Calibri" panose="020F0502020204030204" pitchFamily="34" charset="0"/>
                        </a:rPr>
                        <a:t> </a:t>
                      </a:r>
                    </a:p>
                  </a:txBody>
                  <a:tcPr marL="6927" marR="6927" marT="6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2759613475"/>
                  </a:ext>
                </a:extLst>
              </a:tr>
            </a:tbl>
          </a:graphicData>
        </a:graphic>
      </p:graphicFrame>
    </p:spTree>
    <p:extLst>
      <p:ext uri="{BB962C8B-B14F-4D97-AF65-F5344CB8AC3E}">
        <p14:creationId xmlns:p14="http://schemas.microsoft.com/office/powerpoint/2010/main" val="2461875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8A650-7284-5C60-5FE3-FD5D1A798550}"/>
            </a:ext>
          </a:extLst>
        </p:cNvPr>
        <p:cNvGrpSpPr/>
        <p:nvPr/>
      </p:nvGrpSpPr>
      <p:grpSpPr>
        <a:xfrm>
          <a:off x="0" y="0"/>
          <a:ext cx="0" cy="0"/>
          <a:chOff x="0" y="0"/>
          <a:chExt cx="0" cy="0"/>
        </a:xfrm>
      </p:grpSpPr>
      <p:pic>
        <p:nvPicPr>
          <p:cNvPr id="4" name="Image 3" descr="Une image contenant Graphique, Bleu électrique&#10;&#10;Le contenu généré par l’IA peut être incorrect.">
            <a:extLst>
              <a:ext uri="{FF2B5EF4-FFF2-40B4-BE49-F238E27FC236}">
                <a16:creationId xmlns:a16="http://schemas.microsoft.com/office/drawing/2014/main" id="{B1D3C527-BC6C-EECC-ED6C-6B4968059C29}"/>
              </a:ext>
            </a:extLst>
          </p:cNvPr>
          <p:cNvPicPr>
            <a:picLocks noChangeAspect="1"/>
          </p:cNvPicPr>
          <p:nvPr/>
        </p:nvPicPr>
        <p:blipFill>
          <a:blip r:embed="rId2"/>
          <a:stretch>
            <a:fillRect/>
          </a:stretch>
        </p:blipFill>
        <p:spPr>
          <a:xfrm rot="16200000">
            <a:off x="5061996" y="-248697"/>
            <a:ext cx="6870702" cy="7368094"/>
          </a:xfrm>
          <a:prstGeom prst="rect">
            <a:avLst/>
          </a:prstGeom>
        </p:spPr>
      </p:pic>
      <p:pic>
        <p:nvPicPr>
          <p:cNvPr id="3" name="Image 2" descr="Une image contenant texte, Police, Graphique, logo&#10;&#10;Le contenu généré par l’IA peut être incorrect.">
            <a:extLst>
              <a:ext uri="{FF2B5EF4-FFF2-40B4-BE49-F238E27FC236}">
                <a16:creationId xmlns:a16="http://schemas.microsoft.com/office/drawing/2014/main" id="{0BC9BC4C-BF87-D2D8-8F1F-CF77F6A3E9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7176" y="5740399"/>
            <a:ext cx="1131776" cy="1131255"/>
          </a:xfrm>
          <a:prstGeom prst="rect">
            <a:avLst/>
          </a:prstGeom>
        </p:spPr>
      </p:pic>
      <p:sp>
        <p:nvSpPr>
          <p:cNvPr id="8" name="ZoneTexte 7">
            <a:extLst>
              <a:ext uri="{FF2B5EF4-FFF2-40B4-BE49-F238E27FC236}">
                <a16:creationId xmlns:a16="http://schemas.microsoft.com/office/drawing/2014/main" id="{9349D5BF-3089-19A1-62D5-FC8774850287}"/>
              </a:ext>
            </a:extLst>
          </p:cNvPr>
          <p:cNvSpPr txBox="1"/>
          <p:nvPr/>
        </p:nvSpPr>
        <p:spPr>
          <a:xfrm>
            <a:off x="837546" y="1650043"/>
            <a:ext cx="9482889" cy="4247317"/>
          </a:xfrm>
          <a:prstGeom prst="rect">
            <a:avLst/>
          </a:prstGeom>
          <a:noFill/>
        </p:spPr>
        <p:txBody>
          <a:bodyPr wrap="square" rtlCol="0">
            <a:spAutoFit/>
          </a:bodyPr>
          <a:lstStyle/>
          <a:p>
            <a:r>
              <a:rPr lang="fr-FR" dirty="0">
                <a:solidFill>
                  <a:srgbClr val="006FC0"/>
                </a:solidFill>
              </a:rPr>
              <a:t>L’Objectif ici est de comprendre que le distanciel peut être également une opportunité</a:t>
            </a:r>
          </a:p>
          <a:p>
            <a:endParaRPr lang="fr-FR" dirty="0">
              <a:solidFill>
                <a:srgbClr val="006FC0"/>
              </a:solidFill>
            </a:endParaRPr>
          </a:p>
          <a:p>
            <a:r>
              <a:rPr lang="fr-FR" dirty="0">
                <a:solidFill>
                  <a:srgbClr val="006FC0"/>
                </a:solidFill>
              </a:rPr>
              <a:t>le distanciel n’est pas seulement une contrainte, il offre aussi des bénéfices :</a:t>
            </a:r>
          </a:p>
          <a:p>
            <a:pPr marL="285750" indent="-285750">
              <a:buFont typeface="Arial" panose="020B0604020202020204" pitchFamily="34" charset="0"/>
              <a:buChar char="•"/>
            </a:pPr>
            <a:r>
              <a:rPr lang="fr-FR" dirty="0">
                <a:solidFill>
                  <a:srgbClr val="006FC0"/>
                </a:solidFill>
              </a:rPr>
              <a:t>C’est d’abord un gain de temps avec moins de déplacements</a:t>
            </a:r>
          </a:p>
          <a:p>
            <a:pPr marL="285750" indent="-285750">
              <a:buFont typeface="Arial" panose="020B0604020202020204" pitchFamily="34" charset="0"/>
              <a:buChar char="•"/>
            </a:pPr>
            <a:r>
              <a:rPr lang="fr-FR" dirty="0">
                <a:solidFill>
                  <a:srgbClr val="006FC0"/>
                </a:solidFill>
              </a:rPr>
              <a:t>Une couverture géographique de secteur plus élargie (On peut contacter 10 libraires par mail dans la même journée)</a:t>
            </a:r>
          </a:p>
          <a:p>
            <a:pPr marL="285750" indent="-285750">
              <a:buFont typeface="Arial" panose="020B0604020202020204" pitchFamily="34" charset="0"/>
              <a:buChar char="•"/>
            </a:pPr>
            <a:r>
              <a:rPr lang="fr-FR" dirty="0">
                <a:solidFill>
                  <a:srgbClr val="006FC0"/>
                </a:solidFill>
              </a:rPr>
              <a:t>Une meilleure traçabilité des échanges (écrit, relances datées)</a:t>
            </a:r>
          </a:p>
          <a:p>
            <a:pPr marL="285750" indent="-285750">
              <a:buFont typeface="Arial" panose="020B0604020202020204" pitchFamily="34" charset="0"/>
              <a:buChar char="•"/>
            </a:pPr>
            <a:r>
              <a:rPr lang="fr-FR" dirty="0">
                <a:solidFill>
                  <a:srgbClr val="006FC0"/>
                </a:solidFill>
              </a:rPr>
              <a:t>Une plus grande souplesse pour le client (le libraire peut lire le mail au moment où il le veut dans son organisation).</a:t>
            </a:r>
          </a:p>
          <a:p>
            <a:endParaRPr lang="fr-FR" dirty="0">
              <a:solidFill>
                <a:srgbClr val="006FC0"/>
              </a:solidFill>
            </a:endParaRPr>
          </a:p>
          <a:p>
            <a:r>
              <a:rPr lang="fr-FR" dirty="0">
                <a:solidFill>
                  <a:srgbClr val="006FC0"/>
                </a:solidFill>
              </a:rPr>
              <a:t>Prenons un exemple simple :</a:t>
            </a:r>
          </a:p>
          <a:p>
            <a:r>
              <a:rPr lang="fr-FR" dirty="0">
                <a:solidFill>
                  <a:srgbClr val="006FC0"/>
                </a:solidFill>
              </a:rPr>
              <a:t>Un représentant basé à Lyon peut couvrir 30 librairies en Auvergne-Rhône-Alpes par mail/</a:t>
            </a:r>
            <a:r>
              <a:rPr lang="fr-FR" dirty="0" err="1">
                <a:solidFill>
                  <a:srgbClr val="006FC0"/>
                </a:solidFill>
              </a:rPr>
              <a:t>visio</a:t>
            </a:r>
            <a:r>
              <a:rPr lang="fr-FR" dirty="0">
                <a:solidFill>
                  <a:srgbClr val="006FC0"/>
                </a:solidFill>
              </a:rPr>
              <a:t> en une semaine, alors qu’en présentiel il ne pourrait en voir qu’entre 12 à 15.</a:t>
            </a:r>
          </a:p>
          <a:p>
            <a:endParaRPr lang="fr-FR" dirty="0">
              <a:solidFill>
                <a:srgbClr val="006FC0"/>
              </a:solidFill>
            </a:endParaRPr>
          </a:p>
          <a:p>
            <a:r>
              <a:rPr lang="fr-FR" dirty="0">
                <a:solidFill>
                  <a:srgbClr val="006FC0"/>
                </a:solidFill>
              </a:rPr>
              <a:t> </a:t>
            </a:r>
          </a:p>
        </p:txBody>
      </p:sp>
      <p:grpSp>
        <p:nvGrpSpPr>
          <p:cNvPr id="9" name="Groupe 8">
            <a:extLst>
              <a:ext uri="{FF2B5EF4-FFF2-40B4-BE49-F238E27FC236}">
                <a16:creationId xmlns:a16="http://schemas.microsoft.com/office/drawing/2014/main" id="{E0B42C5A-ED89-61E0-4A95-7A8E6E73A97D}"/>
              </a:ext>
            </a:extLst>
          </p:cNvPr>
          <p:cNvGrpSpPr/>
          <p:nvPr/>
        </p:nvGrpSpPr>
        <p:grpSpPr>
          <a:xfrm>
            <a:off x="116902" y="260956"/>
            <a:ext cx="9204379" cy="1533518"/>
            <a:chOff x="3401285" y="260956"/>
            <a:chExt cx="8573668" cy="1533518"/>
          </a:xfrm>
        </p:grpSpPr>
        <p:pic>
          <p:nvPicPr>
            <p:cNvPr id="10" name="Image 9">
              <a:extLst>
                <a:ext uri="{FF2B5EF4-FFF2-40B4-BE49-F238E27FC236}">
                  <a16:creationId xmlns:a16="http://schemas.microsoft.com/office/drawing/2014/main" id="{3E7EB6FA-8BD8-D293-B79E-CEBD9BC572BD}"/>
                </a:ext>
              </a:extLst>
            </p:cNvPr>
            <p:cNvPicPr>
              <a:picLocks noChangeAspect="1"/>
            </p:cNvPicPr>
            <p:nvPr/>
          </p:nvPicPr>
          <p:blipFill>
            <a:blip r:embed="rId4"/>
            <a:srcRect t="3426" b="3426"/>
            <a:stretch/>
          </p:blipFill>
          <p:spPr>
            <a:xfrm>
              <a:off x="3401285" y="260956"/>
              <a:ext cx="907002" cy="9070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ZoneTexte 10">
              <a:extLst>
                <a:ext uri="{FF2B5EF4-FFF2-40B4-BE49-F238E27FC236}">
                  <a16:creationId xmlns:a16="http://schemas.microsoft.com/office/drawing/2014/main" id="{05B13677-50C5-B68F-D251-ABFA01B29A79}"/>
                </a:ext>
              </a:extLst>
            </p:cNvPr>
            <p:cNvSpPr txBox="1"/>
            <p:nvPr/>
          </p:nvSpPr>
          <p:spPr>
            <a:xfrm>
              <a:off x="4264929" y="317146"/>
              <a:ext cx="7710024" cy="1477328"/>
            </a:xfrm>
            <a:prstGeom prst="rect">
              <a:avLst/>
            </a:prstGeom>
            <a:noFill/>
          </p:spPr>
          <p:txBody>
            <a:bodyPr wrap="square" rtlCol="0">
              <a:spAutoFit/>
            </a:bodyPr>
            <a:lstStyle/>
            <a:p>
              <a:r>
                <a:rPr lang="fr-FR" sz="3600" dirty="0">
                  <a:solidFill>
                    <a:srgbClr val="006FC0"/>
                  </a:solidFill>
                </a:rPr>
                <a:t>Étape 2 : Prendre conscience des avantages pour le représentant</a:t>
              </a:r>
            </a:p>
            <a:p>
              <a:endParaRPr lang="fr-FR" dirty="0"/>
            </a:p>
          </p:txBody>
        </p:sp>
      </p:grpSp>
    </p:spTree>
    <p:extLst>
      <p:ext uri="{BB962C8B-B14F-4D97-AF65-F5344CB8AC3E}">
        <p14:creationId xmlns:p14="http://schemas.microsoft.com/office/powerpoint/2010/main" val="1236563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40E0B-FBD7-E55D-0BF1-7843FE9ADDF5}"/>
            </a:ext>
          </a:extLst>
        </p:cNvPr>
        <p:cNvGrpSpPr/>
        <p:nvPr/>
      </p:nvGrpSpPr>
      <p:grpSpPr>
        <a:xfrm>
          <a:off x="0" y="0"/>
          <a:ext cx="0" cy="0"/>
          <a:chOff x="0" y="0"/>
          <a:chExt cx="0" cy="0"/>
        </a:xfrm>
      </p:grpSpPr>
      <p:pic>
        <p:nvPicPr>
          <p:cNvPr id="3" name="Image 2" descr="Une image contenant texte, Police, Graphique, logo&#10;&#10;Le contenu généré par l’IA peut être incorrect.">
            <a:extLst>
              <a:ext uri="{FF2B5EF4-FFF2-40B4-BE49-F238E27FC236}">
                <a16:creationId xmlns:a16="http://schemas.microsoft.com/office/drawing/2014/main" id="{45938577-12DB-D498-F789-2DDEBEE157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7176" y="5816599"/>
            <a:ext cx="1131776" cy="1131255"/>
          </a:xfrm>
          <a:prstGeom prst="rect">
            <a:avLst/>
          </a:prstGeom>
        </p:spPr>
      </p:pic>
      <p:pic>
        <p:nvPicPr>
          <p:cNvPr id="6" name="Image 5">
            <a:extLst>
              <a:ext uri="{FF2B5EF4-FFF2-40B4-BE49-F238E27FC236}">
                <a16:creationId xmlns:a16="http://schemas.microsoft.com/office/drawing/2014/main" id="{812D04F3-D886-3D74-A7C8-8D60F4F26358}"/>
              </a:ext>
            </a:extLst>
          </p:cNvPr>
          <p:cNvPicPr>
            <a:picLocks noChangeAspect="1"/>
          </p:cNvPicPr>
          <p:nvPr/>
        </p:nvPicPr>
        <p:blipFill>
          <a:blip r:embed="rId4"/>
          <a:srcRect/>
          <a:stretch/>
        </p:blipFill>
        <p:spPr>
          <a:xfrm>
            <a:off x="11050089" y="5739445"/>
            <a:ext cx="1131776" cy="1131255"/>
          </a:xfrm>
          <a:prstGeom prst="rect">
            <a:avLst/>
          </a:prstGeom>
        </p:spPr>
      </p:pic>
      <p:pic>
        <p:nvPicPr>
          <p:cNvPr id="7" name="Image 6" descr="Une image contenant Graphique, Bleu électrique&#10;&#10;Le contenu généré par l’IA peut être incorrect.">
            <a:extLst>
              <a:ext uri="{FF2B5EF4-FFF2-40B4-BE49-F238E27FC236}">
                <a16:creationId xmlns:a16="http://schemas.microsoft.com/office/drawing/2014/main" id="{BEE4C562-6BD2-D537-45E5-3743BFAB4D3D}"/>
              </a:ext>
            </a:extLst>
          </p:cNvPr>
          <p:cNvPicPr>
            <a:picLocks noChangeAspect="1"/>
          </p:cNvPicPr>
          <p:nvPr/>
        </p:nvPicPr>
        <p:blipFill>
          <a:blip r:embed="rId5"/>
          <a:stretch>
            <a:fillRect/>
          </a:stretch>
        </p:blipFill>
        <p:spPr>
          <a:xfrm rot="5400000" flipH="1">
            <a:off x="3480" y="3479"/>
            <a:ext cx="6870702" cy="6863743"/>
          </a:xfrm>
          <a:prstGeom prst="rect">
            <a:avLst/>
          </a:prstGeom>
        </p:spPr>
      </p:pic>
      <p:sp>
        <p:nvSpPr>
          <p:cNvPr id="9" name="ZoneTexte 8">
            <a:extLst>
              <a:ext uri="{FF2B5EF4-FFF2-40B4-BE49-F238E27FC236}">
                <a16:creationId xmlns:a16="http://schemas.microsoft.com/office/drawing/2014/main" id="{B4FC02DC-5ECE-DC59-C4A4-87B50792BE0D}"/>
              </a:ext>
            </a:extLst>
          </p:cNvPr>
          <p:cNvSpPr txBox="1"/>
          <p:nvPr/>
        </p:nvSpPr>
        <p:spPr>
          <a:xfrm>
            <a:off x="2603240" y="1582974"/>
            <a:ext cx="7063273" cy="923330"/>
          </a:xfrm>
          <a:prstGeom prst="rect">
            <a:avLst/>
          </a:prstGeom>
          <a:noFill/>
        </p:spPr>
        <p:txBody>
          <a:bodyPr wrap="square">
            <a:spAutoFit/>
          </a:bodyPr>
          <a:lstStyle/>
          <a:p>
            <a:r>
              <a:rPr lang="fr-FR" dirty="0">
                <a:solidFill>
                  <a:srgbClr val="006FC0"/>
                </a:solidFill>
              </a:rPr>
              <a:t>Outils </a:t>
            </a:r>
          </a:p>
          <a:p>
            <a:r>
              <a:rPr lang="fr-FR" b="1" dirty="0">
                <a:solidFill>
                  <a:srgbClr val="006FC0"/>
                </a:solidFill>
              </a:rPr>
              <a:t>Tableau comparatif "Présentiel vs Distanciel" </a:t>
            </a:r>
          </a:p>
          <a:p>
            <a:r>
              <a:rPr lang="fr-FR" b="1" dirty="0">
                <a:solidFill>
                  <a:srgbClr val="006FC0"/>
                </a:solidFill>
              </a:rPr>
              <a:t>→ forces / faiblesses des deux modes.</a:t>
            </a:r>
          </a:p>
        </p:txBody>
      </p:sp>
      <p:grpSp>
        <p:nvGrpSpPr>
          <p:cNvPr id="4" name="Groupe 3">
            <a:extLst>
              <a:ext uri="{FF2B5EF4-FFF2-40B4-BE49-F238E27FC236}">
                <a16:creationId xmlns:a16="http://schemas.microsoft.com/office/drawing/2014/main" id="{4DE849E8-3659-6379-9922-3E9D7BD8008D}"/>
              </a:ext>
            </a:extLst>
          </p:cNvPr>
          <p:cNvGrpSpPr/>
          <p:nvPr/>
        </p:nvGrpSpPr>
        <p:grpSpPr>
          <a:xfrm>
            <a:off x="3046712" y="419577"/>
            <a:ext cx="9204379" cy="1533518"/>
            <a:chOff x="3401285" y="260956"/>
            <a:chExt cx="8573668" cy="1533518"/>
          </a:xfrm>
        </p:grpSpPr>
        <p:pic>
          <p:nvPicPr>
            <p:cNvPr id="5" name="Image 4">
              <a:extLst>
                <a:ext uri="{FF2B5EF4-FFF2-40B4-BE49-F238E27FC236}">
                  <a16:creationId xmlns:a16="http://schemas.microsoft.com/office/drawing/2014/main" id="{A433CFC1-74A0-E859-ED90-8F9803D65CEA}"/>
                </a:ext>
              </a:extLst>
            </p:cNvPr>
            <p:cNvPicPr>
              <a:picLocks noChangeAspect="1"/>
            </p:cNvPicPr>
            <p:nvPr/>
          </p:nvPicPr>
          <p:blipFill>
            <a:blip r:embed="rId6"/>
            <a:srcRect t="3426" b="3426"/>
            <a:stretch/>
          </p:blipFill>
          <p:spPr>
            <a:xfrm>
              <a:off x="3401285" y="260956"/>
              <a:ext cx="907002" cy="9070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ZoneTexte 7">
              <a:extLst>
                <a:ext uri="{FF2B5EF4-FFF2-40B4-BE49-F238E27FC236}">
                  <a16:creationId xmlns:a16="http://schemas.microsoft.com/office/drawing/2014/main" id="{9088A0E4-E5B7-CC52-F01F-6C701ECBAA3F}"/>
                </a:ext>
              </a:extLst>
            </p:cNvPr>
            <p:cNvSpPr txBox="1"/>
            <p:nvPr/>
          </p:nvSpPr>
          <p:spPr>
            <a:xfrm>
              <a:off x="4264929" y="317146"/>
              <a:ext cx="7710024" cy="1477328"/>
            </a:xfrm>
            <a:prstGeom prst="rect">
              <a:avLst/>
            </a:prstGeom>
            <a:noFill/>
          </p:spPr>
          <p:txBody>
            <a:bodyPr wrap="square" rtlCol="0">
              <a:spAutoFit/>
            </a:bodyPr>
            <a:lstStyle/>
            <a:p>
              <a:r>
                <a:rPr lang="fr-FR" sz="3600" dirty="0">
                  <a:solidFill>
                    <a:srgbClr val="006FC0"/>
                  </a:solidFill>
                </a:rPr>
                <a:t>Étape 2 : Prendre conscience des avantages pour le représentant</a:t>
              </a:r>
            </a:p>
            <a:p>
              <a:endParaRPr lang="fr-FR" dirty="0"/>
            </a:p>
          </p:txBody>
        </p:sp>
      </p:grpSp>
      <p:graphicFrame>
        <p:nvGraphicFramePr>
          <p:cNvPr id="16" name="Tableau 15">
            <a:extLst>
              <a:ext uri="{FF2B5EF4-FFF2-40B4-BE49-F238E27FC236}">
                <a16:creationId xmlns:a16="http://schemas.microsoft.com/office/drawing/2014/main" id="{E691A889-5818-5357-6E5A-AB4188C5091C}"/>
              </a:ext>
            </a:extLst>
          </p:cNvPr>
          <p:cNvGraphicFramePr>
            <a:graphicFrameLocks noGrp="1"/>
          </p:cNvGraphicFramePr>
          <p:nvPr>
            <p:extLst>
              <p:ext uri="{D42A27DB-BD31-4B8C-83A1-F6EECF244321}">
                <p14:modId xmlns:p14="http://schemas.microsoft.com/office/powerpoint/2010/main" val="1087579347"/>
              </p:ext>
            </p:extLst>
          </p:nvPr>
        </p:nvGraphicFramePr>
        <p:xfrm>
          <a:off x="2621900" y="2618883"/>
          <a:ext cx="8102341" cy="3465627"/>
        </p:xfrm>
        <a:graphic>
          <a:graphicData uri="http://schemas.openxmlformats.org/drawingml/2006/table">
            <a:tbl>
              <a:tblPr/>
              <a:tblGrid>
                <a:gridCol w="2017579">
                  <a:extLst>
                    <a:ext uri="{9D8B030D-6E8A-4147-A177-3AD203B41FA5}">
                      <a16:colId xmlns:a16="http://schemas.microsoft.com/office/drawing/2014/main" val="2298531823"/>
                    </a:ext>
                  </a:extLst>
                </a:gridCol>
                <a:gridCol w="2690105">
                  <a:extLst>
                    <a:ext uri="{9D8B030D-6E8A-4147-A177-3AD203B41FA5}">
                      <a16:colId xmlns:a16="http://schemas.microsoft.com/office/drawing/2014/main" val="1218592418"/>
                    </a:ext>
                  </a:extLst>
                </a:gridCol>
                <a:gridCol w="3394657">
                  <a:extLst>
                    <a:ext uri="{9D8B030D-6E8A-4147-A177-3AD203B41FA5}">
                      <a16:colId xmlns:a16="http://schemas.microsoft.com/office/drawing/2014/main" val="65129640"/>
                    </a:ext>
                  </a:extLst>
                </a:gridCol>
              </a:tblGrid>
              <a:tr h="293697">
                <a:tc>
                  <a:txBody>
                    <a:bodyPr/>
                    <a:lstStyle/>
                    <a:p>
                      <a:pPr algn="l" fontAlgn="t">
                        <a:buNone/>
                      </a:pPr>
                      <a:r>
                        <a:rPr lang="fr-FR" sz="1400" b="1" i="0" u="none" strike="noStrike" dirty="0">
                          <a:solidFill>
                            <a:srgbClr val="FFFFFF"/>
                          </a:solidFill>
                          <a:effectLst/>
                          <a:latin typeface="Calibri" panose="020F0502020204030204" pitchFamily="34" charset="0"/>
                        </a:rPr>
                        <a:t>Critère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t">
                        <a:buNone/>
                      </a:pPr>
                      <a:r>
                        <a:rPr lang="fr-FR" sz="1400" b="1" i="0" u="none" strike="noStrike" dirty="0">
                          <a:solidFill>
                            <a:srgbClr val="FFFFFF"/>
                          </a:solidFill>
                          <a:effectLst/>
                          <a:latin typeface="Calibri" panose="020F0502020204030204" pitchFamily="34" charset="0"/>
                        </a:rPr>
                        <a:t>Présentiel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t">
                        <a:buNone/>
                      </a:pPr>
                      <a:r>
                        <a:rPr lang="fr-FR" sz="1400" b="1" i="0" u="none" strike="noStrike" dirty="0">
                          <a:solidFill>
                            <a:srgbClr val="FFFFFF"/>
                          </a:solidFill>
                          <a:effectLst/>
                          <a:latin typeface="Calibri" panose="020F0502020204030204" pitchFamily="34" charset="0"/>
                        </a:rPr>
                        <a:t>Distanciel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915098992"/>
                  </a:ext>
                </a:extLst>
              </a:tr>
              <a:tr h="528655">
                <a:tc>
                  <a:txBody>
                    <a:bodyPr/>
                    <a:lstStyle/>
                    <a:p>
                      <a:pPr algn="l" fontAlgn="t">
                        <a:buNone/>
                      </a:pPr>
                      <a:r>
                        <a:rPr lang="fr-FR" sz="1100" b="0" i="0" u="none" strike="noStrike">
                          <a:solidFill>
                            <a:srgbClr val="000000"/>
                          </a:solidFill>
                          <a:effectLst/>
                          <a:latin typeface="Calibri" panose="020F0502020204030204" pitchFamily="34" charset="0"/>
                        </a:rPr>
                        <a:t>Relation humaine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1100" b="0" i="0" u="none" strike="noStrike">
                          <a:solidFill>
                            <a:srgbClr val="000000"/>
                          </a:solidFill>
                          <a:effectLst/>
                          <a:latin typeface="Calibri" panose="020F0502020204030204" pitchFamily="34" charset="0"/>
                        </a:rPr>
                        <a:t>Très forte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1100" b="0" i="0" u="none" strike="noStrike">
                          <a:solidFill>
                            <a:srgbClr val="000000"/>
                          </a:solidFill>
                          <a:effectLst/>
                          <a:latin typeface="Calibri" panose="020F0502020204030204" pitchFamily="34" charset="0"/>
                        </a:rPr>
                        <a:t>Plus difficile à créer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662387670"/>
                  </a:ext>
                </a:extLst>
              </a:tr>
              <a:tr h="528655">
                <a:tc>
                  <a:txBody>
                    <a:bodyPr/>
                    <a:lstStyle/>
                    <a:p>
                      <a:pPr algn="l" fontAlgn="t">
                        <a:buNone/>
                      </a:pPr>
                      <a:r>
                        <a:rPr lang="fr-FR" sz="1100" b="0" i="0" u="none" strike="noStrike">
                          <a:solidFill>
                            <a:srgbClr val="000000"/>
                          </a:solidFill>
                          <a:effectLst/>
                          <a:latin typeface="Calibri" panose="020F0502020204030204" pitchFamily="34" charset="0"/>
                        </a:rPr>
                        <a:t>Gain de temps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1100" b="0" i="0" u="none" strike="noStrike">
                          <a:solidFill>
                            <a:srgbClr val="000000"/>
                          </a:solidFill>
                          <a:effectLst/>
                          <a:latin typeface="Calibri" panose="020F0502020204030204" pitchFamily="34" charset="0"/>
                        </a:rPr>
                        <a:t>Faible (temps de déplacement)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1100" b="0" i="0" u="none" strike="noStrike">
                          <a:solidFill>
                            <a:srgbClr val="000000"/>
                          </a:solidFill>
                          <a:effectLst/>
                          <a:latin typeface="Calibri" panose="020F0502020204030204" pitchFamily="34" charset="0"/>
                        </a:rPr>
                        <a:t>Très fort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3415213811"/>
                  </a:ext>
                </a:extLst>
              </a:tr>
              <a:tr h="528655">
                <a:tc>
                  <a:txBody>
                    <a:bodyPr/>
                    <a:lstStyle/>
                    <a:p>
                      <a:pPr algn="l" fontAlgn="t">
                        <a:buNone/>
                      </a:pPr>
                      <a:r>
                        <a:rPr lang="fr-FR" sz="1100" b="0" i="0" u="none" strike="noStrike">
                          <a:solidFill>
                            <a:srgbClr val="000000"/>
                          </a:solidFill>
                          <a:effectLst/>
                          <a:latin typeface="Calibri" panose="020F0502020204030204" pitchFamily="34" charset="0"/>
                        </a:rPr>
                        <a:t>Découverte de l’ouvrage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1100" b="0" i="0" u="none" strike="noStrike">
                          <a:solidFill>
                            <a:srgbClr val="000000"/>
                          </a:solidFill>
                          <a:effectLst/>
                          <a:latin typeface="Calibri" panose="020F0502020204030204" pitchFamily="34" charset="0"/>
                        </a:rPr>
                        <a:t>Feuilletage direct possible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1100" b="0" i="0" u="none" strike="noStrike">
                          <a:solidFill>
                            <a:srgbClr val="000000"/>
                          </a:solidFill>
                          <a:effectLst/>
                          <a:latin typeface="Calibri" panose="020F0502020204030204" pitchFamily="34" charset="0"/>
                        </a:rPr>
                        <a:t>Limité (PDF, visio)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043332313"/>
                  </a:ext>
                </a:extLst>
              </a:tr>
              <a:tr h="528655">
                <a:tc>
                  <a:txBody>
                    <a:bodyPr/>
                    <a:lstStyle/>
                    <a:p>
                      <a:pPr algn="l" fontAlgn="t">
                        <a:buNone/>
                      </a:pPr>
                      <a:r>
                        <a:rPr lang="fr-FR" sz="1100" b="0" i="0" u="none" strike="noStrike">
                          <a:solidFill>
                            <a:srgbClr val="000000"/>
                          </a:solidFill>
                          <a:effectLst/>
                          <a:latin typeface="Calibri" panose="020F0502020204030204" pitchFamily="34" charset="0"/>
                        </a:rPr>
                        <a:t>Flexibilité</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1100" b="0" i="0" u="none" strike="noStrike">
                          <a:solidFill>
                            <a:srgbClr val="000000"/>
                          </a:solidFill>
                          <a:effectLst/>
                          <a:latin typeface="Calibri" panose="020F0502020204030204" pitchFamily="34" charset="0"/>
                        </a:rPr>
                        <a:t>Moins flexible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1100" b="0" i="0" u="none" strike="noStrike">
                          <a:solidFill>
                            <a:srgbClr val="000000"/>
                          </a:solidFill>
                          <a:effectLst/>
                          <a:latin typeface="Calibri" panose="020F0502020204030204" pitchFamily="34" charset="0"/>
                        </a:rPr>
                        <a:t>Très flexible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772119289"/>
                  </a:ext>
                </a:extLst>
              </a:tr>
              <a:tr h="528655">
                <a:tc>
                  <a:txBody>
                    <a:bodyPr/>
                    <a:lstStyle/>
                    <a:p>
                      <a:pPr algn="l" fontAlgn="t">
                        <a:buNone/>
                      </a:pPr>
                      <a:r>
                        <a:rPr lang="fr-FR" sz="1100" b="0" i="0" u="none" strike="noStrike">
                          <a:solidFill>
                            <a:srgbClr val="000000"/>
                          </a:solidFill>
                          <a:effectLst/>
                          <a:latin typeface="Calibri" panose="020F0502020204030204" pitchFamily="34" charset="0"/>
                        </a:rPr>
                        <a:t>Couverture géographique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1100" b="0" i="0" u="none" strike="noStrike">
                          <a:solidFill>
                            <a:srgbClr val="000000"/>
                          </a:solidFill>
                          <a:effectLst/>
                          <a:latin typeface="Calibri" panose="020F0502020204030204" pitchFamily="34" charset="0"/>
                        </a:rPr>
                        <a:t>Limitée à une zone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1100" b="0" i="0" u="none" strike="noStrike">
                          <a:solidFill>
                            <a:srgbClr val="000000"/>
                          </a:solidFill>
                          <a:effectLst/>
                          <a:latin typeface="Calibri" panose="020F0502020204030204" pitchFamily="34" charset="0"/>
                        </a:rPr>
                        <a:t>Large, plusieurs régions/jour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349326235"/>
                  </a:ext>
                </a:extLst>
              </a:tr>
              <a:tr h="528655">
                <a:tc>
                  <a:txBody>
                    <a:bodyPr/>
                    <a:lstStyle/>
                    <a:p>
                      <a:pPr algn="l" fontAlgn="t">
                        <a:buNone/>
                      </a:pPr>
                      <a:r>
                        <a:rPr lang="fr-FR" sz="1100" b="0" i="0" u="none" strike="noStrike">
                          <a:solidFill>
                            <a:srgbClr val="000000"/>
                          </a:solidFill>
                          <a:effectLst/>
                          <a:latin typeface="Calibri" panose="020F0502020204030204" pitchFamily="34" charset="0"/>
                        </a:rPr>
                        <a:t>Charge du libraire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1100" b="0" i="0" u="none" strike="noStrike">
                          <a:solidFill>
                            <a:srgbClr val="000000"/>
                          </a:solidFill>
                          <a:effectLst/>
                          <a:latin typeface="Calibri" panose="020F0502020204030204" pitchFamily="34" charset="0"/>
                        </a:rPr>
                        <a:t>Temps dédié au rendez-vous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1100" b="0" i="0" u="none" strike="noStrike" dirty="0">
                          <a:solidFill>
                            <a:srgbClr val="000000"/>
                          </a:solidFill>
                          <a:effectLst/>
                          <a:latin typeface="Calibri" panose="020F0502020204030204" pitchFamily="34" charset="0"/>
                        </a:rPr>
                        <a:t>Le libraire gère le moment de lecture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3109681486"/>
                  </a:ext>
                </a:extLst>
              </a:tr>
            </a:tbl>
          </a:graphicData>
        </a:graphic>
      </p:graphicFrame>
    </p:spTree>
    <p:extLst>
      <p:ext uri="{BB962C8B-B14F-4D97-AF65-F5344CB8AC3E}">
        <p14:creationId xmlns:p14="http://schemas.microsoft.com/office/powerpoint/2010/main" val="222151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E20CC-8140-518D-C74D-63E72D2CAE80}"/>
            </a:ext>
          </a:extLst>
        </p:cNvPr>
        <p:cNvGrpSpPr/>
        <p:nvPr/>
      </p:nvGrpSpPr>
      <p:grpSpPr>
        <a:xfrm>
          <a:off x="0" y="0"/>
          <a:ext cx="0" cy="0"/>
          <a:chOff x="0" y="0"/>
          <a:chExt cx="0" cy="0"/>
        </a:xfrm>
      </p:grpSpPr>
      <p:pic>
        <p:nvPicPr>
          <p:cNvPr id="4" name="Image 3" descr="Une image contenant Graphique, Bleu électrique&#10;&#10;Le contenu généré par l’IA peut être incorrect.">
            <a:extLst>
              <a:ext uri="{FF2B5EF4-FFF2-40B4-BE49-F238E27FC236}">
                <a16:creationId xmlns:a16="http://schemas.microsoft.com/office/drawing/2014/main" id="{5CDD50DC-C852-F42D-0488-9272EC508AD0}"/>
              </a:ext>
            </a:extLst>
          </p:cNvPr>
          <p:cNvPicPr>
            <a:picLocks noChangeAspect="1"/>
          </p:cNvPicPr>
          <p:nvPr/>
        </p:nvPicPr>
        <p:blipFill>
          <a:blip r:embed="rId2"/>
          <a:stretch>
            <a:fillRect/>
          </a:stretch>
        </p:blipFill>
        <p:spPr>
          <a:xfrm rot="16200000">
            <a:off x="5061996" y="-248697"/>
            <a:ext cx="6870702" cy="7368094"/>
          </a:xfrm>
          <a:prstGeom prst="rect">
            <a:avLst/>
          </a:prstGeom>
        </p:spPr>
      </p:pic>
      <p:pic>
        <p:nvPicPr>
          <p:cNvPr id="3" name="Image 2" descr="Une image contenant texte, Police, Graphique, logo&#10;&#10;Le contenu généré par l’IA peut être incorrect.">
            <a:extLst>
              <a:ext uri="{FF2B5EF4-FFF2-40B4-BE49-F238E27FC236}">
                <a16:creationId xmlns:a16="http://schemas.microsoft.com/office/drawing/2014/main" id="{AF25BEFF-787B-8074-4E07-49096B9991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7176" y="5740399"/>
            <a:ext cx="1131776" cy="1131255"/>
          </a:xfrm>
          <a:prstGeom prst="rect">
            <a:avLst/>
          </a:prstGeom>
        </p:spPr>
      </p:pic>
      <p:grpSp>
        <p:nvGrpSpPr>
          <p:cNvPr id="2" name="Groupe 1">
            <a:extLst>
              <a:ext uri="{FF2B5EF4-FFF2-40B4-BE49-F238E27FC236}">
                <a16:creationId xmlns:a16="http://schemas.microsoft.com/office/drawing/2014/main" id="{CBF8746A-3223-27CE-D034-8FCBD2469D6C}"/>
              </a:ext>
            </a:extLst>
          </p:cNvPr>
          <p:cNvGrpSpPr/>
          <p:nvPr/>
        </p:nvGrpSpPr>
        <p:grpSpPr>
          <a:xfrm>
            <a:off x="107242" y="251833"/>
            <a:ext cx="8846257" cy="927261"/>
            <a:chOff x="108281" y="251833"/>
            <a:chExt cx="8140033" cy="927261"/>
          </a:xfrm>
        </p:grpSpPr>
        <p:sp>
          <p:nvSpPr>
            <p:cNvPr id="5" name="ZoneTexte 4">
              <a:extLst>
                <a:ext uri="{FF2B5EF4-FFF2-40B4-BE49-F238E27FC236}">
                  <a16:creationId xmlns:a16="http://schemas.microsoft.com/office/drawing/2014/main" id="{FBD9665C-3DA3-6404-DC38-606E4252A035}"/>
                </a:ext>
              </a:extLst>
            </p:cNvPr>
            <p:cNvSpPr txBox="1"/>
            <p:nvPr/>
          </p:nvSpPr>
          <p:spPr>
            <a:xfrm>
              <a:off x="1153805" y="251834"/>
              <a:ext cx="7094509" cy="923330"/>
            </a:xfrm>
            <a:prstGeom prst="rect">
              <a:avLst/>
            </a:prstGeom>
            <a:noFill/>
          </p:spPr>
          <p:txBody>
            <a:bodyPr wrap="square" rtlCol="0">
              <a:spAutoFit/>
            </a:bodyPr>
            <a:lstStyle/>
            <a:p>
              <a:r>
                <a:rPr lang="fr-FR" sz="3600" dirty="0">
                  <a:solidFill>
                    <a:srgbClr val="006FC0"/>
                  </a:solidFill>
                </a:rPr>
                <a:t>Étape 3 : Définir les limites du distanciel</a:t>
              </a:r>
            </a:p>
            <a:p>
              <a:endParaRPr lang="fr-FR" dirty="0"/>
            </a:p>
          </p:txBody>
        </p:sp>
        <p:pic>
          <p:nvPicPr>
            <p:cNvPr id="6" name="Image 5">
              <a:extLst>
                <a:ext uri="{FF2B5EF4-FFF2-40B4-BE49-F238E27FC236}">
                  <a16:creationId xmlns:a16="http://schemas.microsoft.com/office/drawing/2014/main" id="{0BBE3A21-4BEC-CDAC-2732-BACE6863FA51}"/>
                </a:ext>
              </a:extLst>
            </p:cNvPr>
            <p:cNvPicPr>
              <a:picLocks noChangeAspect="1"/>
            </p:cNvPicPr>
            <p:nvPr/>
          </p:nvPicPr>
          <p:blipFill>
            <a:blip r:embed="rId4"/>
            <a:srcRect t="7014" b="7014"/>
            <a:stretch/>
          </p:blipFill>
          <p:spPr>
            <a:xfrm>
              <a:off x="108281" y="251833"/>
              <a:ext cx="992467" cy="927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1" name="ZoneTexte 10">
            <a:extLst>
              <a:ext uri="{FF2B5EF4-FFF2-40B4-BE49-F238E27FC236}">
                <a16:creationId xmlns:a16="http://schemas.microsoft.com/office/drawing/2014/main" id="{4CDDF753-469E-E559-2718-EE56098CDD21}"/>
              </a:ext>
            </a:extLst>
          </p:cNvPr>
          <p:cNvSpPr txBox="1"/>
          <p:nvPr/>
        </p:nvSpPr>
        <p:spPr>
          <a:xfrm>
            <a:off x="1037216" y="1516421"/>
            <a:ext cx="10114394" cy="4801314"/>
          </a:xfrm>
          <a:prstGeom prst="rect">
            <a:avLst/>
          </a:prstGeom>
          <a:noFill/>
        </p:spPr>
        <p:txBody>
          <a:bodyPr wrap="square" rtlCol="0">
            <a:spAutoFit/>
          </a:bodyPr>
          <a:lstStyle/>
          <a:p>
            <a:r>
              <a:rPr lang="fr-FR" dirty="0">
                <a:solidFill>
                  <a:srgbClr val="006FC0"/>
                </a:solidFill>
              </a:rPr>
              <a:t>Néanmoins, gardons à l’esprit que le distanciel n’est pas une baguette magique !</a:t>
            </a:r>
          </a:p>
          <a:p>
            <a:endParaRPr lang="fr-FR" dirty="0">
              <a:solidFill>
                <a:srgbClr val="006FC0"/>
              </a:solidFill>
            </a:endParaRPr>
          </a:p>
          <a:p>
            <a:r>
              <a:rPr lang="fr-FR" dirty="0">
                <a:solidFill>
                  <a:srgbClr val="006FC0"/>
                </a:solidFill>
              </a:rPr>
              <a:t>En effet, il est plus difficile de  :</a:t>
            </a:r>
          </a:p>
          <a:p>
            <a:pPr marL="285750" indent="-285750">
              <a:buFont typeface="Arial" panose="020B0604020202020204" pitchFamily="34" charset="0"/>
              <a:buChar char="•"/>
            </a:pPr>
            <a:r>
              <a:rPr lang="fr-FR" dirty="0">
                <a:solidFill>
                  <a:srgbClr val="006FC0"/>
                </a:solidFill>
              </a:rPr>
              <a:t>De créer une relation de confiance sans contact humain</a:t>
            </a:r>
          </a:p>
          <a:p>
            <a:pPr marL="285750" indent="-285750">
              <a:buFont typeface="Arial" panose="020B0604020202020204" pitchFamily="34" charset="0"/>
              <a:buChar char="•"/>
            </a:pPr>
            <a:r>
              <a:rPr lang="fr-FR" dirty="0">
                <a:solidFill>
                  <a:srgbClr val="006FC0"/>
                </a:solidFill>
              </a:rPr>
              <a:t>On a moins d’opportunités pour feuilleter ensemble un livre</a:t>
            </a:r>
          </a:p>
          <a:p>
            <a:pPr marL="285750" indent="-285750">
              <a:buFont typeface="Arial" panose="020B0604020202020204" pitchFamily="34" charset="0"/>
              <a:buChar char="•"/>
            </a:pPr>
            <a:r>
              <a:rPr lang="fr-FR" dirty="0">
                <a:solidFill>
                  <a:srgbClr val="006FC0"/>
                </a:solidFill>
              </a:rPr>
              <a:t>Il y a un risque de surcharge d’emails chez le libraire</a:t>
            </a:r>
          </a:p>
          <a:p>
            <a:endParaRPr lang="fr-FR" dirty="0">
              <a:solidFill>
                <a:srgbClr val="006FC0"/>
              </a:solidFill>
            </a:endParaRPr>
          </a:p>
          <a:p>
            <a:r>
              <a:rPr lang="fr-FR" dirty="0">
                <a:solidFill>
                  <a:srgbClr val="006FC0"/>
                </a:solidFill>
              </a:rPr>
              <a:t>Vos messages doivent donc se distinguer.</a:t>
            </a:r>
          </a:p>
          <a:p>
            <a:endParaRPr lang="fr-FR" dirty="0">
              <a:solidFill>
                <a:srgbClr val="006FC0"/>
              </a:solidFill>
            </a:endParaRPr>
          </a:p>
          <a:p>
            <a:r>
              <a:rPr lang="fr-FR" dirty="0">
                <a:solidFill>
                  <a:srgbClr val="006FC0"/>
                </a:solidFill>
              </a:rPr>
              <a:t>Pour illustrer prenons le cas d’une maison d’édition jeunesse qui constate que ses ventes chutent quand elle passe uniquement en distanciel. Pourquoi ? Parce que les libraires veulent feuilleter et voir les albums illustrés physiquement. </a:t>
            </a:r>
          </a:p>
          <a:p>
            <a:r>
              <a:rPr lang="fr-FR" dirty="0">
                <a:solidFill>
                  <a:srgbClr val="006FC0"/>
                </a:solidFill>
              </a:rPr>
              <a:t>Considérez donc que le distanciel est un complément et non un remplacement.</a:t>
            </a:r>
          </a:p>
          <a:p>
            <a:endParaRPr lang="fr-FR" dirty="0">
              <a:solidFill>
                <a:srgbClr val="006FC0"/>
              </a:solidFill>
            </a:endParaRPr>
          </a:p>
          <a:p>
            <a:r>
              <a:rPr lang="fr-FR" dirty="0">
                <a:solidFill>
                  <a:srgbClr val="006FC0"/>
                </a:solidFill>
              </a:rPr>
              <a:t>Modèle à télécharger : </a:t>
            </a:r>
          </a:p>
          <a:p>
            <a:r>
              <a:rPr lang="fr-FR" dirty="0">
                <a:solidFill>
                  <a:srgbClr val="006FC0"/>
                </a:solidFill>
              </a:rPr>
              <a:t>Grille "Quand privilégier le présentiel vs distanciel" (critères : type de livre, relation existante, nouveauté stratégique, etc.).</a:t>
            </a:r>
          </a:p>
        </p:txBody>
      </p:sp>
    </p:spTree>
    <p:extLst>
      <p:ext uri="{BB962C8B-B14F-4D97-AF65-F5344CB8AC3E}">
        <p14:creationId xmlns:p14="http://schemas.microsoft.com/office/powerpoint/2010/main" val="3597947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9D7DF-63D1-34A4-F409-35F6E83764B1}"/>
            </a:ext>
          </a:extLst>
        </p:cNvPr>
        <p:cNvGrpSpPr/>
        <p:nvPr/>
      </p:nvGrpSpPr>
      <p:grpSpPr>
        <a:xfrm>
          <a:off x="0" y="0"/>
          <a:ext cx="0" cy="0"/>
          <a:chOff x="0" y="0"/>
          <a:chExt cx="0" cy="0"/>
        </a:xfrm>
      </p:grpSpPr>
      <p:pic>
        <p:nvPicPr>
          <p:cNvPr id="3" name="Image 2" descr="Une image contenant texte, Police, Graphique, logo&#10;&#10;Le contenu généré par l’IA peut être incorrect.">
            <a:extLst>
              <a:ext uri="{FF2B5EF4-FFF2-40B4-BE49-F238E27FC236}">
                <a16:creationId xmlns:a16="http://schemas.microsoft.com/office/drawing/2014/main" id="{04831338-A1F0-449D-A902-BFCFA80C8B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7176" y="5816599"/>
            <a:ext cx="1131776" cy="1131255"/>
          </a:xfrm>
          <a:prstGeom prst="rect">
            <a:avLst/>
          </a:prstGeom>
        </p:spPr>
      </p:pic>
      <p:pic>
        <p:nvPicPr>
          <p:cNvPr id="6" name="Image 5">
            <a:extLst>
              <a:ext uri="{FF2B5EF4-FFF2-40B4-BE49-F238E27FC236}">
                <a16:creationId xmlns:a16="http://schemas.microsoft.com/office/drawing/2014/main" id="{61613358-17B6-3D30-EED0-CF4F1A9F267E}"/>
              </a:ext>
            </a:extLst>
          </p:cNvPr>
          <p:cNvPicPr>
            <a:picLocks noChangeAspect="1"/>
          </p:cNvPicPr>
          <p:nvPr/>
        </p:nvPicPr>
        <p:blipFill>
          <a:blip r:embed="rId4"/>
          <a:srcRect/>
          <a:stretch/>
        </p:blipFill>
        <p:spPr>
          <a:xfrm>
            <a:off x="11050089" y="5739445"/>
            <a:ext cx="1131776" cy="1131255"/>
          </a:xfrm>
          <a:prstGeom prst="rect">
            <a:avLst/>
          </a:prstGeom>
        </p:spPr>
      </p:pic>
      <p:pic>
        <p:nvPicPr>
          <p:cNvPr id="7" name="Image 6" descr="Une image contenant Graphique, Bleu électrique&#10;&#10;Le contenu généré par l’IA peut être incorrect.">
            <a:extLst>
              <a:ext uri="{FF2B5EF4-FFF2-40B4-BE49-F238E27FC236}">
                <a16:creationId xmlns:a16="http://schemas.microsoft.com/office/drawing/2014/main" id="{C87E2A81-D5E1-1621-7432-0FA55476C215}"/>
              </a:ext>
            </a:extLst>
          </p:cNvPr>
          <p:cNvPicPr>
            <a:picLocks noChangeAspect="1"/>
          </p:cNvPicPr>
          <p:nvPr/>
        </p:nvPicPr>
        <p:blipFill>
          <a:blip r:embed="rId5"/>
          <a:stretch>
            <a:fillRect/>
          </a:stretch>
        </p:blipFill>
        <p:spPr>
          <a:xfrm rot="5400000" flipH="1">
            <a:off x="3480" y="3479"/>
            <a:ext cx="6870702" cy="6863743"/>
          </a:xfrm>
          <a:prstGeom prst="rect">
            <a:avLst/>
          </a:prstGeom>
        </p:spPr>
      </p:pic>
      <p:sp>
        <p:nvSpPr>
          <p:cNvPr id="9" name="ZoneTexte 8">
            <a:extLst>
              <a:ext uri="{FF2B5EF4-FFF2-40B4-BE49-F238E27FC236}">
                <a16:creationId xmlns:a16="http://schemas.microsoft.com/office/drawing/2014/main" id="{656A659C-CAA3-B79C-2211-DA21E357A031}"/>
              </a:ext>
            </a:extLst>
          </p:cNvPr>
          <p:cNvSpPr txBox="1"/>
          <p:nvPr/>
        </p:nvSpPr>
        <p:spPr>
          <a:xfrm>
            <a:off x="2352509" y="1232684"/>
            <a:ext cx="8673386" cy="923330"/>
          </a:xfrm>
          <a:prstGeom prst="rect">
            <a:avLst/>
          </a:prstGeom>
          <a:noFill/>
        </p:spPr>
        <p:txBody>
          <a:bodyPr wrap="square">
            <a:spAutoFit/>
          </a:bodyPr>
          <a:lstStyle/>
          <a:p>
            <a:r>
              <a:rPr lang="fr-FR" b="1" dirty="0">
                <a:solidFill>
                  <a:srgbClr val="006FC0"/>
                </a:solidFill>
              </a:rPr>
              <a:t>Outils</a:t>
            </a:r>
          </a:p>
          <a:p>
            <a:r>
              <a:rPr lang="fr-FR" dirty="0">
                <a:solidFill>
                  <a:srgbClr val="006FC0"/>
                </a:solidFill>
              </a:rPr>
              <a:t>Voilà pour vous aider </a:t>
            </a:r>
            <a:r>
              <a:rPr lang="fr-FR" b="1" dirty="0">
                <a:solidFill>
                  <a:srgbClr val="006FC0"/>
                </a:solidFill>
              </a:rPr>
              <a:t>une grille "Quand privilégier le présentiel vs distanciel" </a:t>
            </a:r>
            <a:r>
              <a:rPr lang="fr-FR" dirty="0">
                <a:solidFill>
                  <a:srgbClr val="006FC0"/>
                </a:solidFill>
              </a:rPr>
              <a:t>en fonction de différents critères (type de livre, relation existante, nouveauté stratégique, etc.)</a:t>
            </a:r>
          </a:p>
        </p:txBody>
      </p:sp>
      <p:grpSp>
        <p:nvGrpSpPr>
          <p:cNvPr id="2" name="Groupe 1">
            <a:extLst>
              <a:ext uri="{FF2B5EF4-FFF2-40B4-BE49-F238E27FC236}">
                <a16:creationId xmlns:a16="http://schemas.microsoft.com/office/drawing/2014/main" id="{16EB849D-6831-2037-EE1F-2692E035F467}"/>
              </a:ext>
            </a:extLst>
          </p:cNvPr>
          <p:cNvGrpSpPr/>
          <p:nvPr/>
        </p:nvGrpSpPr>
        <p:grpSpPr>
          <a:xfrm>
            <a:off x="3428945" y="251833"/>
            <a:ext cx="8846257" cy="927261"/>
            <a:chOff x="108281" y="251833"/>
            <a:chExt cx="8140033" cy="927261"/>
          </a:xfrm>
        </p:grpSpPr>
        <p:sp>
          <p:nvSpPr>
            <p:cNvPr id="4" name="ZoneTexte 3">
              <a:extLst>
                <a:ext uri="{FF2B5EF4-FFF2-40B4-BE49-F238E27FC236}">
                  <a16:creationId xmlns:a16="http://schemas.microsoft.com/office/drawing/2014/main" id="{1A97CF8B-DD3C-FC7C-8866-E3C57B832554}"/>
                </a:ext>
              </a:extLst>
            </p:cNvPr>
            <p:cNvSpPr txBox="1"/>
            <p:nvPr/>
          </p:nvSpPr>
          <p:spPr>
            <a:xfrm>
              <a:off x="1153805" y="251834"/>
              <a:ext cx="7094509" cy="923330"/>
            </a:xfrm>
            <a:prstGeom prst="rect">
              <a:avLst/>
            </a:prstGeom>
            <a:noFill/>
          </p:spPr>
          <p:txBody>
            <a:bodyPr wrap="square" rtlCol="0">
              <a:spAutoFit/>
            </a:bodyPr>
            <a:lstStyle/>
            <a:p>
              <a:r>
                <a:rPr lang="fr-FR" sz="3600" dirty="0">
                  <a:solidFill>
                    <a:srgbClr val="006FC0"/>
                  </a:solidFill>
                </a:rPr>
                <a:t>Étape 3 : Définir les limites du distanciel</a:t>
              </a:r>
            </a:p>
            <a:p>
              <a:endParaRPr lang="fr-FR" dirty="0"/>
            </a:p>
          </p:txBody>
        </p:sp>
        <p:pic>
          <p:nvPicPr>
            <p:cNvPr id="5" name="Image 4">
              <a:extLst>
                <a:ext uri="{FF2B5EF4-FFF2-40B4-BE49-F238E27FC236}">
                  <a16:creationId xmlns:a16="http://schemas.microsoft.com/office/drawing/2014/main" id="{6E41D44D-4324-12E8-6CDA-0302B6A263BD}"/>
                </a:ext>
              </a:extLst>
            </p:cNvPr>
            <p:cNvPicPr>
              <a:picLocks noChangeAspect="1"/>
            </p:cNvPicPr>
            <p:nvPr/>
          </p:nvPicPr>
          <p:blipFill>
            <a:blip r:embed="rId6"/>
            <a:srcRect t="7014" b="7014"/>
            <a:stretch/>
          </p:blipFill>
          <p:spPr>
            <a:xfrm>
              <a:off x="108281" y="251833"/>
              <a:ext cx="992467" cy="927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aphicFrame>
        <p:nvGraphicFramePr>
          <p:cNvPr id="8" name="Tableau 7">
            <a:extLst>
              <a:ext uri="{FF2B5EF4-FFF2-40B4-BE49-F238E27FC236}">
                <a16:creationId xmlns:a16="http://schemas.microsoft.com/office/drawing/2014/main" id="{A1D4A852-6AC4-9974-E77F-CC8800740891}"/>
              </a:ext>
            </a:extLst>
          </p:cNvPr>
          <p:cNvGraphicFramePr>
            <a:graphicFrameLocks noGrp="1"/>
          </p:cNvGraphicFramePr>
          <p:nvPr>
            <p:extLst>
              <p:ext uri="{D42A27DB-BD31-4B8C-83A1-F6EECF244321}">
                <p14:modId xmlns:p14="http://schemas.microsoft.com/office/powerpoint/2010/main" val="3389983712"/>
              </p:ext>
            </p:extLst>
          </p:nvPr>
        </p:nvGraphicFramePr>
        <p:xfrm>
          <a:off x="1688841" y="2242588"/>
          <a:ext cx="9507892" cy="4092896"/>
        </p:xfrm>
        <a:graphic>
          <a:graphicData uri="http://schemas.openxmlformats.org/drawingml/2006/table">
            <a:tbl>
              <a:tblPr/>
              <a:tblGrid>
                <a:gridCol w="1240971">
                  <a:extLst>
                    <a:ext uri="{9D8B030D-6E8A-4147-A177-3AD203B41FA5}">
                      <a16:colId xmlns:a16="http://schemas.microsoft.com/office/drawing/2014/main" val="2924647952"/>
                    </a:ext>
                  </a:extLst>
                </a:gridCol>
                <a:gridCol w="1588260">
                  <a:extLst>
                    <a:ext uri="{9D8B030D-6E8A-4147-A177-3AD203B41FA5}">
                      <a16:colId xmlns:a16="http://schemas.microsoft.com/office/drawing/2014/main" val="972898439"/>
                    </a:ext>
                  </a:extLst>
                </a:gridCol>
                <a:gridCol w="1606316">
                  <a:extLst>
                    <a:ext uri="{9D8B030D-6E8A-4147-A177-3AD203B41FA5}">
                      <a16:colId xmlns:a16="http://schemas.microsoft.com/office/drawing/2014/main" val="4186171481"/>
                    </a:ext>
                  </a:extLst>
                </a:gridCol>
                <a:gridCol w="1077488">
                  <a:extLst>
                    <a:ext uri="{9D8B030D-6E8A-4147-A177-3AD203B41FA5}">
                      <a16:colId xmlns:a16="http://schemas.microsoft.com/office/drawing/2014/main" val="2863135965"/>
                    </a:ext>
                  </a:extLst>
                </a:gridCol>
                <a:gridCol w="1718189">
                  <a:extLst>
                    <a:ext uri="{9D8B030D-6E8A-4147-A177-3AD203B41FA5}">
                      <a16:colId xmlns:a16="http://schemas.microsoft.com/office/drawing/2014/main" val="1449940176"/>
                    </a:ext>
                  </a:extLst>
                </a:gridCol>
                <a:gridCol w="2276668">
                  <a:extLst>
                    <a:ext uri="{9D8B030D-6E8A-4147-A177-3AD203B41FA5}">
                      <a16:colId xmlns:a16="http://schemas.microsoft.com/office/drawing/2014/main" val="3298972426"/>
                    </a:ext>
                  </a:extLst>
                </a:gridCol>
              </a:tblGrid>
              <a:tr h="188787">
                <a:tc>
                  <a:txBody>
                    <a:bodyPr/>
                    <a:lstStyle/>
                    <a:p>
                      <a:pPr algn="l" fontAlgn="t">
                        <a:buNone/>
                      </a:pPr>
                      <a:r>
                        <a:rPr lang="fr-FR" sz="900" b="1" i="0" u="none" strike="noStrike" dirty="0">
                          <a:solidFill>
                            <a:srgbClr val="FFFFFF"/>
                          </a:solidFill>
                          <a:effectLst/>
                          <a:latin typeface="Calibri" panose="020F0502020204030204" pitchFamily="34" charset="0"/>
                        </a:rPr>
                        <a:t>Type de livre</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t">
                        <a:buNone/>
                      </a:pPr>
                      <a:r>
                        <a:rPr lang="fr-FR" sz="900" b="1" i="0" u="none" strike="noStrike">
                          <a:solidFill>
                            <a:srgbClr val="FFFFFF"/>
                          </a:solidFill>
                          <a:effectLst/>
                          <a:latin typeface="Calibri" panose="020F0502020204030204" pitchFamily="34" charset="0"/>
                        </a:rPr>
                        <a:t>Caractéristiques</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t">
                        <a:buNone/>
                      </a:pPr>
                      <a:r>
                        <a:rPr lang="fr-FR" sz="900" b="1" i="0" u="none" strike="noStrike">
                          <a:solidFill>
                            <a:srgbClr val="FFFFFF"/>
                          </a:solidFill>
                          <a:effectLst/>
                          <a:latin typeface="Calibri" panose="020F0502020204030204" pitchFamily="34" charset="0"/>
                        </a:rPr>
                        <a:t>Période / Saison</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t">
                        <a:buNone/>
                      </a:pPr>
                      <a:r>
                        <a:rPr lang="fr-FR" sz="900" b="1" i="0" u="none" strike="noStrike">
                          <a:solidFill>
                            <a:srgbClr val="FFFFFF"/>
                          </a:solidFill>
                          <a:effectLst/>
                          <a:latin typeface="Calibri" panose="020F0502020204030204" pitchFamily="34" charset="0"/>
                        </a:rPr>
                        <a:t>Mode recommandé</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t">
                        <a:buNone/>
                      </a:pPr>
                      <a:r>
                        <a:rPr lang="fr-FR" sz="900" b="1" i="0" u="none" strike="noStrike">
                          <a:solidFill>
                            <a:srgbClr val="FFFFFF"/>
                          </a:solidFill>
                          <a:effectLst/>
                          <a:latin typeface="Calibri" panose="020F0502020204030204" pitchFamily="34" charset="0"/>
                        </a:rPr>
                        <a:t>Service de presse</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t">
                        <a:buNone/>
                      </a:pPr>
                      <a:r>
                        <a:rPr lang="fr-FR" sz="900" b="1" i="0" u="none" strike="noStrike">
                          <a:solidFill>
                            <a:srgbClr val="FFFFFF"/>
                          </a:solidFill>
                          <a:effectLst/>
                          <a:latin typeface="Calibri" panose="020F0502020204030204" pitchFamily="34" charset="0"/>
                        </a:rPr>
                        <a:t>Conseil au représentant</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320169227"/>
                  </a:ext>
                </a:extLst>
              </a:tr>
              <a:tr h="354919">
                <a:tc>
                  <a:txBody>
                    <a:bodyPr/>
                    <a:lstStyle/>
                    <a:p>
                      <a:pPr algn="l" fontAlgn="t">
                        <a:buNone/>
                      </a:pPr>
                      <a:r>
                        <a:rPr lang="fr-FR" sz="900" b="0" i="0" u="none" strike="noStrike">
                          <a:solidFill>
                            <a:srgbClr val="000000"/>
                          </a:solidFill>
                          <a:effectLst/>
                          <a:latin typeface="Calibri" panose="020F0502020204030204" pitchFamily="34" charset="0"/>
                        </a:rPr>
                        <a:t>Album jeunesse</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a:solidFill>
                            <a:srgbClr val="000000"/>
                          </a:solidFill>
                          <a:effectLst/>
                          <a:latin typeface="Calibri" panose="020F0502020204030204" pitchFamily="34" charset="0"/>
                        </a:rPr>
                        <a:t>Illustré, nécessite d’être feuilleté</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a:solidFill>
                            <a:srgbClr val="000000"/>
                          </a:solidFill>
                          <a:effectLst/>
                          <a:latin typeface="Calibri" panose="020F0502020204030204" pitchFamily="34" charset="0"/>
                        </a:rPr>
                        <a:t>Toute l’année (pic à Noël)</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a:solidFill>
                            <a:srgbClr val="000000"/>
                          </a:solidFill>
                          <a:effectLst/>
                          <a:latin typeface="Calibri" panose="020F0502020204030204" pitchFamily="34" charset="0"/>
                        </a:rPr>
                        <a:t>Présentiel privilégié</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a:solidFill>
                            <a:srgbClr val="000000"/>
                          </a:solidFill>
                          <a:effectLst/>
                          <a:latin typeface="Calibri" panose="020F0502020204030204" pitchFamily="34" charset="0"/>
                        </a:rPr>
                        <a:t>SP papier recommandé</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a:solidFill>
                            <a:srgbClr val="000000"/>
                          </a:solidFill>
                          <a:effectLst/>
                          <a:latin typeface="Calibri" panose="020F0502020204030204" pitchFamily="34" charset="0"/>
                        </a:rPr>
                        <a:t>Montrer les planches, insister sur la qualité papier et couleurs.</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783557183"/>
                  </a:ext>
                </a:extLst>
              </a:tr>
              <a:tr h="354919">
                <a:tc>
                  <a:txBody>
                    <a:bodyPr/>
                    <a:lstStyle/>
                    <a:p>
                      <a:pPr algn="l" fontAlgn="t">
                        <a:buNone/>
                      </a:pPr>
                      <a:r>
                        <a:rPr lang="fr-FR" sz="900" b="0" i="0" u="none" strike="noStrike">
                          <a:solidFill>
                            <a:srgbClr val="000000"/>
                          </a:solidFill>
                          <a:effectLst/>
                          <a:latin typeface="Calibri" panose="020F0502020204030204" pitchFamily="34" charset="0"/>
                        </a:rPr>
                        <a:t>Roman grand public</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900" b="0" i="0" u="none" strike="noStrike">
                          <a:solidFill>
                            <a:srgbClr val="000000"/>
                          </a:solidFill>
                          <a:effectLst/>
                          <a:latin typeface="Calibri" panose="020F0502020204030204" pitchFamily="34" charset="0"/>
                        </a:rPr>
                        <a:t>Auteur peu connu</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900" b="0" i="0" u="none" strike="noStrike">
                          <a:solidFill>
                            <a:srgbClr val="000000"/>
                          </a:solidFill>
                          <a:effectLst/>
                          <a:latin typeface="Calibri" panose="020F0502020204030204" pitchFamily="34" charset="0"/>
                        </a:rPr>
                        <a:t>Hors rentrée littéraire</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900" b="0" i="0" u="none" strike="noStrike">
                          <a:solidFill>
                            <a:srgbClr val="000000"/>
                          </a:solidFill>
                          <a:effectLst/>
                          <a:latin typeface="Calibri" panose="020F0502020204030204" pitchFamily="34" charset="0"/>
                        </a:rPr>
                        <a:t>Distanciel possible</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900" b="0" i="0" u="none" strike="noStrike">
                          <a:solidFill>
                            <a:srgbClr val="000000"/>
                          </a:solidFill>
                          <a:effectLst/>
                          <a:latin typeface="Calibri" panose="020F0502020204030204" pitchFamily="34" charset="0"/>
                        </a:rPr>
                        <a:t>SP numérique suffisant</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900" b="0" i="0" u="none" strike="noStrike">
                          <a:solidFill>
                            <a:srgbClr val="000000"/>
                          </a:solidFill>
                          <a:effectLst/>
                          <a:latin typeface="Calibri" panose="020F0502020204030204" pitchFamily="34" charset="0"/>
                        </a:rPr>
                        <a:t>Envoyer fiche-titre synthétique, relance téléphonique courte.</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2734600247"/>
                  </a:ext>
                </a:extLst>
              </a:tr>
              <a:tr h="354919">
                <a:tc>
                  <a:txBody>
                    <a:bodyPr/>
                    <a:lstStyle/>
                    <a:p>
                      <a:pPr algn="l" fontAlgn="t">
                        <a:buNone/>
                      </a:pPr>
                      <a:r>
                        <a:rPr lang="fr-FR" sz="900" b="0" i="0" u="none" strike="noStrike">
                          <a:solidFill>
                            <a:srgbClr val="000000"/>
                          </a:solidFill>
                          <a:effectLst/>
                          <a:latin typeface="Calibri" panose="020F0502020204030204" pitchFamily="34" charset="0"/>
                        </a:rPr>
                        <a:t>Roman grand public</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a:solidFill>
                            <a:srgbClr val="000000"/>
                          </a:solidFill>
                          <a:effectLst/>
                          <a:latin typeface="Calibri" panose="020F0502020204030204" pitchFamily="34" charset="0"/>
                        </a:rPr>
                        <a:t>Auteur reconnu / tête d’affiche</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a:solidFill>
                            <a:srgbClr val="000000"/>
                          </a:solidFill>
                          <a:effectLst/>
                          <a:latin typeface="Calibri" panose="020F0502020204030204" pitchFamily="34" charset="0"/>
                        </a:rPr>
                        <a:t>Rentrée littéraire / rentrée de janvier</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a:solidFill>
                            <a:srgbClr val="000000"/>
                          </a:solidFill>
                          <a:effectLst/>
                          <a:latin typeface="Calibri" panose="020F0502020204030204" pitchFamily="34" charset="0"/>
                        </a:rPr>
                        <a:t>Présentiel indispensable</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a:solidFill>
                            <a:srgbClr val="000000"/>
                          </a:solidFill>
                          <a:effectLst/>
                          <a:latin typeface="Calibri" panose="020F0502020204030204" pitchFamily="34" charset="0"/>
                        </a:rPr>
                        <a:t>SP papier + numérique (double diffusion)</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a:solidFill>
                            <a:srgbClr val="000000"/>
                          </a:solidFill>
                          <a:effectLst/>
                          <a:latin typeface="Calibri" panose="020F0502020204030204" pitchFamily="34" charset="0"/>
                        </a:rPr>
                        <a:t>Présentation forte, insister sur l’accompagnement presse/marketing.</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769444347"/>
                  </a:ext>
                </a:extLst>
              </a:tr>
              <a:tr h="354919">
                <a:tc>
                  <a:txBody>
                    <a:bodyPr/>
                    <a:lstStyle/>
                    <a:p>
                      <a:pPr algn="l" fontAlgn="t">
                        <a:buNone/>
                      </a:pPr>
                      <a:r>
                        <a:rPr lang="fr-FR" sz="900" b="0" i="0" u="none" strike="noStrike" dirty="0">
                          <a:solidFill>
                            <a:srgbClr val="000000"/>
                          </a:solidFill>
                          <a:effectLst/>
                          <a:latin typeface="Calibri" panose="020F0502020204030204" pitchFamily="34" charset="0"/>
                        </a:rPr>
                        <a:t>Essai / Document</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900" b="0" i="0" u="none" strike="noStrike">
                          <a:solidFill>
                            <a:srgbClr val="000000"/>
                          </a:solidFill>
                          <a:effectLst/>
                          <a:latin typeface="Calibri" panose="020F0502020204030204" pitchFamily="34" charset="0"/>
                        </a:rPr>
                        <a:t>Thématique pointue</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900" b="0" i="0" u="none" strike="noStrike">
                          <a:solidFill>
                            <a:srgbClr val="000000"/>
                          </a:solidFill>
                          <a:effectLst/>
                          <a:latin typeface="Calibri" panose="020F0502020204030204" pitchFamily="34" charset="0"/>
                        </a:rPr>
                        <a:t>Toute l’année (selon actualité)</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900" b="0" i="0" u="none" strike="noStrike">
                          <a:solidFill>
                            <a:srgbClr val="000000"/>
                          </a:solidFill>
                          <a:effectLst/>
                          <a:latin typeface="Calibri" panose="020F0502020204030204" pitchFamily="34" charset="0"/>
                        </a:rPr>
                        <a:t>Mixte</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900" b="0" i="0" u="none" strike="noStrike">
                          <a:solidFill>
                            <a:srgbClr val="000000"/>
                          </a:solidFill>
                          <a:effectLst/>
                          <a:latin typeface="Calibri" panose="020F0502020204030204" pitchFamily="34" charset="0"/>
                        </a:rPr>
                        <a:t>SP numérique suffisant</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900" b="0" i="0" u="none" strike="noStrike">
                          <a:solidFill>
                            <a:srgbClr val="000000"/>
                          </a:solidFill>
                          <a:effectLst/>
                          <a:latin typeface="Calibri" panose="020F0502020204030204" pitchFamily="34" charset="0"/>
                        </a:rPr>
                        <a:t>Présentiel si sujet tendance, sinon distanciel avec arguments ciblés.</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3234264568"/>
                  </a:ext>
                </a:extLst>
              </a:tr>
              <a:tr h="354919">
                <a:tc>
                  <a:txBody>
                    <a:bodyPr/>
                    <a:lstStyle/>
                    <a:p>
                      <a:pPr algn="l" fontAlgn="t">
                        <a:buNone/>
                      </a:pPr>
                      <a:r>
                        <a:rPr lang="fr-FR" sz="900" b="0" i="0" u="none" strike="noStrike">
                          <a:solidFill>
                            <a:srgbClr val="000000"/>
                          </a:solidFill>
                          <a:effectLst/>
                          <a:latin typeface="Calibri" panose="020F0502020204030204" pitchFamily="34" charset="0"/>
                        </a:rPr>
                        <a:t>Scolaire / Parascolaire</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dirty="0">
                          <a:solidFill>
                            <a:srgbClr val="000000"/>
                          </a:solidFill>
                          <a:effectLst/>
                          <a:latin typeface="Calibri" panose="020F0502020204030204" pitchFamily="34" charset="0"/>
                        </a:rPr>
                        <a:t>Référence technique, collections</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a:solidFill>
                            <a:srgbClr val="000000"/>
                          </a:solidFill>
                          <a:effectLst/>
                          <a:latin typeface="Calibri" panose="020F0502020204030204" pitchFamily="34" charset="0"/>
                        </a:rPr>
                        <a:t>Rentrée scolaire (mai à septembre)</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a:solidFill>
                            <a:srgbClr val="000000"/>
                          </a:solidFill>
                          <a:effectLst/>
                          <a:latin typeface="Calibri" panose="020F0502020204030204" pitchFamily="34" charset="0"/>
                        </a:rPr>
                        <a:t>Présentiel conseillé</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a:solidFill>
                            <a:srgbClr val="000000"/>
                          </a:solidFill>
                          <a:effectLst/>
                          <a:latin typeface="Calibri" panose="020F0502020204030204" pitchFamily="34" charset="0"/>
                        </a:rPr>
                        <a:t>SP papier utile (enseignants prescripteurs)</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a:solidFill>
                            <a:srgbClr val="000000"/>
                          </a:solidFill>
                          <a:effectLst/>
                          <a:latin typeface="Calibri" panose="020F0502020204030204" pitchFamily="34" charset="0"/>
                        </a:rPr>
                        <a:t>Présenter nouveautés en amont de la rentrée, accompagnement fort.</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258117045"/>
                  </a:ext>
                </a:extLst>
              </a:tr>
              <a:tr h="354919">
                <a:tc>
                  <a:txBody>
                    <a:bodyPr/>
                    <a:lstStyle/>
                    <a:p>
                      <a:pPr algn="l" fontAlgn="t">
                        <a:buNone/>
                      </a:pPr>
                      <a:r>
                        <a:rPr lang="fr-FR" sz="900" b="0" i="0" u="none" strike="noStrike">
                          <a:solidFill>
                            <a:srgbClr val="000000"/>
                          </a:solidFill>
                          <a:effectLst/>
                          <a:latin typeface="Calibri" panose="020F0502020204030204" pitchFamily="34" charset="0"/>
                        </a:rPr>
                        <a:t>BD / Manga</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900" b="0" i="0" u="none" strike="noStrike">
                          <a:solidFill>
                            <a:srgbClr val="000000"/>
                          </a:solidFill>
                          <a:effectLst/>
                          <a:latin typeface="Calibri" panose="020F0502020204030204" pitchFamily="34" charset="0"/>
                        </a:rPr>
                        <a:t>Séries établies</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900" b="0" i="0" u="none" strike="noStrike">
                          <a:solidFill>
                            <a:srgbClr val="000000"/>
                          </a:solidFill>
                          <a:effectLst/>
                          <a:latin typeface="Calibri" panose="020F0502020204030204" pitchFamily="34" charset="0"/>
                        </a:rPr>
                        <a:t>Sorties régulières</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900" b="0" i="0" u="none" strike="noStrike">
                          <a:solidFill>
                            <a:srgbClr val="000000"/>
                          </a:solidFill>
                          <a:effectLst/>
                          <a:latin typeface="Calibri" panose="020F0502020204030204" pitchFamily="34" charset="0"/>
                        </a:rPr>
                        <a:t>Distanciel efficace</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900" b="0" i="0" u="none" strike="noStrike">
                          <a:solidFill>
                            <a:srgbClr val="000000"/>
                          </a:solidFill>
                          <a:effectLst/>
                          <a:latin typeface="Calibri" panose="020F0502020204030204" pitchFamily="34" charset="0"/>
                        </a:rPr>
                        <a:t>SP numérique (extraits)</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900" b="0" i="0" u="none" strike="noStrike">
                          <a:solidFill>
                            <a:srgbClr val="000000"/>
                          </a:solidFill>
                          <a:effectLst/>
                          <a:latin typeface="Calibri" panose="020F0502020204030204" pitchFamily="34" charset="0"/>
                        </a:rPr>
                        <a:t>Envoyer planning de parutions, insister sur la rotation et la fidélité des lecteurs.</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3266456719"/>
                  </a:ext>
                </a:extLst>
              </a:tr>
              <a:tr h="354919">
                <a:tc>
                  <a:txBody>
                    <a:bodyPr/>
                    <a:lstStyle/>
                    <a:p>
                      <a:pPr algn="l" fontAlgn="t">
                        <a:buNone/>
                      </a:pPr>
                      <a:r>
                        <a:rPr lang="fr-FR" sz="900" b="0" i="0" u="none" strike="noStrike">
                          <a:solidFill>
                            <a:srgbClr val="000000"/>
                          </a:solidFill>
                          <a:effectLst/>
                          <a:latin typeface="Calibri" panose="020F0502020204030204" pitchFamily="34" charset="0"/>
                        </a:rPr>
                        <a:t>BD / Manga</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a:solidFill>
                            <a:srgbClr val="000000"/>
                          </a:solidFill>
                          <a:effectLst/>
                          <a:latin typeface="Calibri" panose="020F0502020204030204" pitchFamily="34" charset="0"/>
                        </a:rPr>
                        <a:t>One-shot, nouveauté graphique</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a:solidFill>
                            <a:srgbClr val="000000"/>
                          </a:solidFill>
                          <a:effectLst/>
                          <a:latin typeface="Calibri" panose="020F0502020204030204" pitchFamily="34" charset="0"/>
                        </a:rPr>
                        <a:t>Lancement</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a:solidFill>
                            <a:srgbClr val="000000"/>
                          </a:solidFill>
                          <a:effectLst/>
                          <a:latin typeface="Calibri" panose="020F0502020204030204" pitchFamily="34" charset="0"/>
                        </a:rPr>
                        <a:t>Présentiel préférable</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a:solidFill>
                            <a:srgbClr val="000000"/>
                          </a:solidFill>
                          <a:effectLst/>
                          <a:latin typeface="Calibri" panose="020F0502020204030204" pitchFamily="34" charset="0"/>
                        </a:rPr>
                        <a:t>SP papier recommandé</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a:solidFill>
                            <a:srgbClr val="000000"/>
                          </a:solidFill>
                          <a:effectLst/>
                          <a:latin typeface="Calibri" panose="020F0502020204030204" pitchFamily="34" charset="0"/>
                        </a:rPr>
                        <a:t>Montrer visuels en grand format, insister sur originalité graphique.</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305870571"/>
                  </a:ext>
                </a:extLst>
              </a:tr>
              <a:tr h="354919">
                <a:tc>
                  <a:txBody>
                    <a:bodyPr/>
                    <a:lstStyle/>
                    <a:p>
                      <a:pPr algn="l" fontAlgn="t">
                        <a:buNone/>
                      </a:pPr>
                      <a:r>
                        <a:rPr lang="fr-FR" sz="900" b="0" i="0" u="none" strike="noStrike">
                          <a:solidFill>
                            <a:srgbClr val="000000"/>
                          </a:solidFill>
                          <a:effectLst/>
                          <a:latin typeface="Calibri" panose="020F0502020204030204" pitchFamily="34" charset="0"/>
                        </a:rPr>
                        <a:t>Beau-livre / Art</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900" b="0" i="0" u="none" strike="noStrike">
                          <a:solidFill>
                            <a:srgbClr val="000000"/>
                          </a:solidFill>
                          <a:effectLst/>
                          <a:latin typeface="Calibri" panose="020F0502020204030204" pitchFamily="34" charset="0"/>
                        </a:rPr>
                        <a:t>Format illustré, prix élevé</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900" b="0" i="0" u="none" strike="noStrike">
                          <a:solidFill>
                            <a:srgbClr val="000000"/>
                          </a:solidFill>
                          <a:effectLst/>
                          <a:latin typeface="Calibri" panose="020F0502020204030204" pitchFamily="34" charset="0"/>
                        </a:rPr>
                        <a:t>Noël, fêtes, événements culturels</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900" b="0" i="0" u="none" strike="noStrike">
                          <a:solidFill>
                            <a:srgbClr val="000000"/>
                          </a:solidFill>
                          <a:effectLst/>
                          <a:latin typeface="Calibri" panose="020F0502020204030204" pitchFamily="34" charset="0"/>
                        </a:rPr>
                        <a:t>Présentiel indispensable</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900" b="0" i="0" u="none" strike="noStrike">
                          <a:solidFill>
                            <a:srgbClr val="000000"/>
                          </a:solidFill>
                          <a:effectLst/>
                          <a:latin typeface="Calibri" panose="020F0502020204030204" pitchFamily="34" charset="0"/>
                        </a:rPr>
                        <a:t>SP papier quasi indispensable</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900" b="0" i="0" u="none" strike="noStrike">
                          <a:solidFill>
                            <a:srgbClr val="000000"/>
                          </a:solidFill>
                          <a:effectLst/>
                          <a:latin typeface="Calibri" panose="020F0502020204030204" pitchFamily="34" charset="0"/>
                        </a:rPr>
                        <a:t>Manipuler l’objet, montrer la fabrication, argumenter le cadeau.</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961795569"/>
                  </a:ext>
                </a:extLst>
              </a:tr>
              <a:tr h="354919">
                <a:tc>
                  <a:txBody>
                    <a:bodyPr/>
                    <a:lstStyle/>
                    <a:p>
                      <a:pPr algn="l" fontAlgn="t">
                        <a:buNone/>
                      </a:pPr>
                      <a:r>
                        <a:rPr lang="fr-FR" sz="900" b="0" i="0" u="none" strike="noStrike">
                          <a:solidFill>
                            <a:srgbClr val="000000"/>
                          </a:solidFill>
                          <a:effectLst/>
                          <a:latin typeface="Calibri" panose="020F0502020204030204" pitchFamily="34" charset="0"/>
                        </a:rPr>
                        <a:t>Poésie / Théâtre</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a:solidFill>
                            <a:srgbClr val="000000"/>
                          </a:solidFill>
                          <a:effectLst/>
                          <a:latin typeface="Calibri" panose="020F0502020204030204" pitchFamily="34" charset="0"/>
                        </a:rPr>
                        <a:t>Niche, faible volume</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a:solidFill>
                            <a:srgbClr val="000000"/>
                          </a:solidFill>
                          <a:effectLst/>
                          <a:latin typeface="Calibri" panose="020F0502020204030204" pitchFamily="34" charset="0"/>
                        </a:rPr>
                        <a:t>Hors temps fort</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a:solidFill>
                            <a:srgbClr val="000000"/>
                          </a:solidFill>
                          <a:effectLst/>
                          <a:latin typeface="Calibri" panose="020F0502020204030204" pitchFamily="34" charset="0"/>
                        </a:rPr>
                        <a:t>Distanciel recommandé</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a:solidFill>
                            <a:srgbClr val="000000"/>
                          </a:solidFill>
                          <a:effectLst/>
                          <a:latin typeface="Calibri" panose="020F0502020204030204" pitchFamily="34" charset="0"/>
                        </a:rPr>
                        <a:t>Pas de SP systématique (numérique ponctuel)</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a:solidFill>
                            <a:srgbClr val="000000"/>
                          </a:solidFill>
                          <a:effectLst/>
                          <a:latin typeface="Calibri" panose="020F0502020204030204" pitchFamily="34" charset="0"/>
                        </a:rPr>
                        <a:t>Mail court, suivi limité, proposer quantités ajustées.</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795310980"/>
                  </a:ext>
                </a:extLst>
              </a:tr>
              <a:tr h="354919">
                <a:tc>
                  <a:txBody>
                    <a:bodyPr/>
                    <a:lstStyle/>
                    <a:p>
                      <a:pPr algn="l" fontAlgn="t">
                        <a:buNone/>
                      </a:pPr>
                      <a:r>
                        <a:rPr lang="fr-FR" sz="900" b="0" i="0" u="none" strike="noStrike">
                          <a:solidFill>
                            <a:srgbClr val="000000"/>
                          </a:solidFill>
                          <a:effectLst/>
                          <a:latin typeface="Calibri" panose="020F0502020204030204" pitchFamily="34" charset="0"/>
                        </a:rPr>
                        <a:t>Livre pratique / Vie quotidienne</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900" b="0" i="0" u="none" strike="noStrike">
                          <a:solidFill>
                            <a:srgbClr val="000000"/>
                          </a:solidFill>
                          <a:effectLst/>
                          <a:latin typeface="Calibri" panose="020F0502020204030204" pitchFamily="34" charset="0"/>
                        </a:rPr>
                        <a:t>Cuisine, jardinage, bien-être</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900" b="0" i="0" u="none" strike="noStrike">
                          <a:solidFill>
                            <a:srgbClr val="000000"/>
                          </a:solidFill>
                          <a:effectLst/>
                          <a:latin typeface="Calibri" panose="020F0502020204030204" pitchFamily="34" charset="0"/>
                        </a:rPr>
                        <a:t>Saisonnalité (printemps, Noël…)</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900" b="0" i="0" u="none" strike="noStrike">
                          <a:solidFill>
                            <a:srgbClr val="000000"/>
                          </a:solidFill>
                          <a:effectLst/>
                          <a:latin typeface="Calibri" panose="020F0502020204030204" pitchFamily="34" charset="0"/>
                        </a:rPr>
                        <a:t>Mixte</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900" b="0" i="0" u="none" strike="noStrike">
                          <a:solidFill>
                            <a:srgbClr val="000000"/>
                          </a:solidFill>
                          <a:effectLst/>
                          <a:latin typeface="Calibri" panose="020F0502020204030204" pitchFamily="34" charset="0"/>
                        </a:rPr>
                        <a:t>SP papier si auteur connu, sinon numérique</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t">
                        <a:buNone/>
                      </a:pPr>
                      <a:r>
                        <a:rPr lang="fr-FR" sz="900" b="0" i="0" u="none" strike="noStrike">
                          <a:solidFill>
                            <a:srgbClr val="000000"/>
                          </a:solidFill>
                          <a:effectLst/>
                          <a:latin typeface="Calibri" panose="020F0502020204030204" pitchFamily="34" charset="0"/>
                        </a:rPr>
                        <a:t>Présentiel si auteur tendance, distanciel pour fonds ou titres catalogue.</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503789045"/>
                  </a:ext>
                </a:extLst>
              </a:tr>
              <a:tr h="354919">
                <a:tc>
                  <a:txBody>
                    <a:bodyPr/>
                    <a:lstStyle/>
                    <a:p>
                      <a:pPr algn="l" fontAlgn="t">
                        <a:buNone/>
                      </a:pPr>
                      <a:r>
                        <a:rPr lang="fr-FR" sz="900" b="0" i="0" u="none" strike="noStrike">
                          <a:solidFill>
                            <a:srgbClr val="000000"/>
                          </a:solidFill>
                          <a:effectLst/>
                          <a:latin typeface="Calibri" panose="020F0502020204030204" pitchFamily="34" charset="0"/>
                        </a:rPr>
                        <a:t>Poche</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dirty="0">
                          <a:solidFill>
                            <a:srgbClr val="000000"/>
                          </a:solidFill>
                          <a:effectLst/>
                          <a:latin typeface="Calibri" panose="020F0502020204030204" pitchFamily="34" charset="0"/>
                        </a:rPr>
                        <a:t>Réédition d’un succès</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a:solidFill>
                            <a:srgbClr val="000000"/>
                          </a:solidFill>
                          <a:effectLst/>
                          <a:latin typeface="Calibri" panose="020F0502020204030204" pitchFamily="34" charset="0"/>
                        </a:rPr>
                        <a:t>Toute l’année</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a:solidFill>
                            <a:srgbClr val="000000"/>
                          </a:solidFill>
                          <a:effectLst/>
                          <a:latin typeface="Calibri" panose="020F0502020204030204" pitchFamily="34" charset="0"/>
                        </a:rPr>
                        <a:t>Distanciel suffisant</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a:solidFill>
                            <a:srgbClr val="000000"/>
                          </a:solidFill>
                          <a:effectLst/>
                          <a:latin typeface="Calibri" panose="020F0502020204030204" pitchFamily="34" charset="0"/>
                        </a:rPr>
                        <a:t>SP numérique suffisant</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buNone/>
                      </a:pPr>
                      <a:r>
                        <a:rPr lang="fr-FR" sz="900" b="0" i="0" u="none" strike="noStrike" dirty="0">
                          <a:solidFill>
                            <a:srgbClr val="000000"/>
                          </a:solidFill>
                          <a:effectLst/>
                          <a:latin typeface="Calibri" panose="020F0502020204030204" pitchFamily="34" charset="0"/>
                        </a:rPr>
                        <a:t>Rappel chiffres de ventes en grand format, insister sur prix attractif.</a:t>
                      </a:r>
                    </a:p>
                  </a:txBody>
                  <a:tcPr marL="5726" marR="5726" marT="57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717323405"/>
                  </a:ext>
                </a:extLst>
              </a:tr>
            </a:tbl>
          </a:graphicData>
        </a:graphic>
      </p:graphicFrame>
    </p:spTree>
    <p:extLst>
      <p:ext uri="{BB962C8B-B14F-4D97-AF65-F5344CB8AC3E}">
        <p14:creationId xmlns:p14="http://schemas.microsoft.com/office/powerpoint/2010/main" val="3091991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D4E4A-0763-E737-D96C-E09F98B6F507}"/>
            </a:ext>
          </a:extLst>
        </p:cNvPr>
        <p:cNvGrpSpPr/>
        <p:nvPr/>
      </p:nvGrpSpPr>
      <p:grpSpPr>
        <a:xfrm>
          <a:off x="0" y="0"/>
          <a:ext cx="0" cy="0"/>
          <a:chOff x="0" y="0"/>
          <a:chExt cx="0" cy="0"/>
        </a:xfrm>
      </p:grpSpPr>
      <p:pic>
        <p:nvPicPr>
          <p:cNvPr id="4" name="Image 3" descr="Une image contenant Graphique, Bleu électrique&#10;&#10;Le contenu généré par l’IA peut être incorrect.">
            <a:extLst>
              <a:ext uri="{FF2B5EF4-FFF2-40B4-BE49-F238E27FC236}">
                <a16:creationId xmlns:a16="http://schemas.microsoft.com/office/drawing/2014/main" id="{E1EFB4D9-FCCF-C4CE-B33C-51E4B83930C0}"/>
              </a:ext>
            </a:extLst>
          </p:cNvPr>
          <p:cNvPicPr>
            <a:picLocks noChangeAspect="1"/>
          </p:cNvPicPr>
          <p:nvPr/>
        </p:nvPicPr>
        <p:blipFill>
          <a:blip r:embed="rId2"/>
          <a:stretch>
            <a:fillRect/>
          </a:stretch>
        </p:blipFill>
        <p:spPr>
          <a:xfrm rot="16200000">
            <a:off x="5061996" y="-248697"/>
            <a:ext cx="6870702" cy="7368094"/>
          </a:xfrm>
          <a:prstGeom prst="rect">
            <a:avLst/>
          </a:prstGeom>
        </p:spPr>
      </p:pic>
      <p:pic>
        <p:nvPicPr>
          <p:cNvPr id="3" name="Image 2" descr="Une image contenant texte, Police, Graphique, logo&#10;&#10;Le contenu généré par l’IA peut être incorrect.">
            <a:extLst>
              <a:ext uri="{FF2B5EF4-FFF2-40B4-BE49-F238E27FC236}">
                <a16:creationId xmlns:a16="http://schemas.microsoft.com/office/drawing/2014/main" id="{CA2FEA8C-72CE-B3D4-3100-FDB668E8E6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7176" y="5740399"/>
            <a:ext cx="1131776" cy="1131255"/>
          </a:xfrm>
          <a:prstGeom prst="rect">
            <a:avLst/>
          </a:prstGeom>
        </p:spPr>
      </p:pic>
      <p:grpSp>
        <p:nvGrpSpPr>
          <p:cNvPr id="2" name="Groupe 1">
            <a:extLst>
              <a:ext uri="{FF2B5EF4-FFF2-40B4-BE49-F238E27FC236}">
                <a16:creationId xmlns:a16="http://schemas.microsoft.com/office/drawing/2014/main" id="{87795328-C210-B9DE-F0D7-B1739677167B}"/>
              </a:ext>
            </a:extLst>
          </p:cNvPr>
          <p:cNvGrpSpPr/>
          <p:nvPr/>
        </p:nvGrpSpPr>
        <p:grpSpPr>
          <a:xfrm>
            <a:off x="107242" y="251833"/>
            <a:ext cx="8846257" cy="1200330"/>
            <a:chOff x="108281" y="251833"/>
            <a:chExt cx="8140033" cy="1200330"/>
          </a:xfrm>
        </p:grpSpPr>
        <p:sp>
          <p:nvSpPr>
            <p:cNvPr id="5" name="ZoneTexte 4">
              <a:extLst>
                <a:ext uri="{FF2B5EF4-FFF2-40B4-BE49-F238E27FC236}">
                  <a16:creationId xmlns:a16="http://schemas.microsoft.com/office/drawing/2014/main" id="{C7EAEB3C-3CAB-C4E7-EE4D-370B0CBA88A5}"/>
                </a:ext>
              </a:extLst>
            </p:cNvPr>
            <p:cNvSpPr txBox="1"/>
            <p:nvPr/>
          </p:nvSpPr>
          <p:spPr>
            <a:xfrm>
              <a:off x="1153805" y="251834"/>
              <a:ext cx="7094509" cy="1200329"/>
            </a:xfrm>
            <a:prstGeom prst="rect">
              <a:avLst/>
            </a:prstGeom>
            <a:noFill/>
          </p:spPr>
          <p:txBody>
            <a:bodyPr wrap="square" rtlCol="0">
              <a:spAutoFit/>
            </a:bodyPr>
            <a:lstStyle/>
            <a:p>
              <a:r>
                <a:rPr lang="fr-FR" sz="3600" dirty="0">
                  <a:solidFill>
                    <a:srgbClr val="006FC0"/>
                  </a:solidFill>
                </a:rPr>
                <a:t>Étape 4 : Savoir se situer dans un mix présentiel/distanciel</a:t>
              </a:r>
              <a:endParaRPr lang="fr-FR" dirty="0"/>
            </a:p>
          </p:txBody>
        </p:sp>
        <p:pic>
          <p:nvPicPr>
            <p:cNvPr id="6" name="Image 5">
              <a:extLst>
                <a:ext uri="{FF2B5EF4-FFF2-40B4-BE49-F238E27FC236}">
                  <a16:creationId xmlns:a16="http://schemas.microsoft.com/office/drawing/2014/main" id="{1021560A-4201-0E2B-1A0D-AE6DDA88B430}"/>
                </a:ext>
              </a:extLst>
            </p:cNvPr>
            <p:cNvPicPr>
              <a:picLocks noChangeAspect="1"/>
            </p:cNvPicPr>
            <p:nvPr/>
          </p:nvPicPr>
          <p:blipFill>
            <a:blip r:embed="rId4"/>
            <a:srcRect t="7014" b="7014"/>
            <a:stretch/>
          </p:blipFill>
          <p:spPr>
            <a:xfrm>
              <a:off x="108281" y="251833"/>
              <a:ext cx="992467" cy="927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1" name="ZoneTexte 10">
            <a:extLst>
              <a:ext uri="{FF2B5EF4-FFF2-40B4-BE49-F238E27FC236}">
                <a16:creationId xmlns:a16="http://schemas.microsoft.com/office/drawing/2014/main" id="{6474422E-889D-939E-2AF3-A8E559B03881}"/>
              </a:ext>
            </a:extLst>
          </p:cNvPr>
          <p:cNvSpPr txBox="1"/>
          <p:nvPr/>
        </p:nvSpPr>
        <p:spPr>
          <a:xfrm>
            <a:off x="1037217" y="1693701"/>
            <a:ext cx="9655666" cy="3693319"/>
          </a:xfrm>
          <a:prstGeom prst="rect">
            <a:avLst/>
          </a:prstGeom>
          <a:noFill/>
        </p:spPr>
        <p:txBody>
          <a:bodyPr wrap="square" rtlCol="0">
            <a:spAutoFit/>
          </a:bodyPr>
          <a:lstStyle/>
          <a:p>
            <a:r>
              <a:rPr lang="fr-FR" dirty="0">
                <a:solidFill>
                  <a:srgbClr val="006FC0"/>
                </a:solidFill>
              </a:rPr>
              <a:t>Le point majeur à retenir dans le travail en distanciel est que le bon représentant gère ses rendez-vous </a:t>
            </a:r>
            <a:r>
              <a:rPr lang="fr-FR" b="1" dirty="0">
                <a:solidFill>
                  <a:srgbClr val="006FC0"/>
                </a:solidFill>
              </a:rPr>
              <a:t>de manière  hybride</a:t>
            </a:r>
          </a:p>
          <a:p>
            <a:endParaRPr lang="fr-FR" dirty="0">
              <a:solidFill>
                <a:srgbClr val="006FC0"/>
              </a:solidFill>
            </a:endParaRPr>
          </a:p>
          <a:p>
            <a:pPr marL="285750" indent="-285750">
              <a:buFont typeface="Arial" panose="020B0604020202020204" pitchFamily="34" charset="0"/>
              <a:buChar char="•"/>
            </a:pPr>
            <a:r>
              <a:rPr lang="fr-FR" b="1" dirty="0">
                <a:solidFill>
                  <a:srgbClr val="006FC0"/>
                </a:solidFill>
              </a:rPr>
              <a:t>La 1ère visite est toujours physique </a:t>
            </a:r>
            <a:r>
              <a:rPr lang="fr-FR" dirty="0">
                <a:solidFill>
                  <a:srgbClr val="006FC0"/>
                </a:solidFill>
              </a:rPr>
              <a:t>=&gt; Il faut créer le lien et présenter la maison d’édition.</a:t>
            </a:r>
          </a:p>
          <a:p>
            <a:pPr marL="285750" indent="-285750">
              <a:buFont typeface="Arial" panose="020B0604020202020204" pitchFamily="34" charset="0"/>
              <a:buChar char="•"/>
            </a:pPr>
            <a:r>
              <a:rPr lang="fr-FR" dirty="0">
                <a:solidFill>
                  <a:srgbClr val="006FC0"/>
                </a:solidFill>
              </a:rPr>
              <a:t>Ensuite on </a:t>
            </a:r>
            <a:r>
              <a:rPr lang="fr-FR" b="1" dirty="0">
                <a:solidFill>
                  <a:srgbClr val="006FC0"/>
                </a:solidFill>
              </a:rPr>
              <a:t>maintient le contact avec du distanciel </a:t>
            </a:r>
            <a:r>
              <a:rPr lang="fr-FR" dirty="0">
                <a:solidFill>
                  <a:srgbClr val="006FC0"/>
                </a:solidFill>
              </a:rPr>
              <a:t>=&gt; Par emails, </a:t>
            </a:r>
            <a:r>
              <a:rPr lang="fr-FR" dirty="0" err="1">
                <a:solidFill>
                  <a:srgbClr val="006FC0"/>
                </a:solidFill>
              </a:rPr>
              <a:t>visio</a:t>
            </a:r>
            <a:r>
              <a:rPr lang="fr-FR" dirty="0">
                <a:solidFill>
                  <a:srgbClr val="006FC0"/>
                </a:solidFill>
              </a:rPr>
              <a:t> avec un suivi de ventes.</a:t>
            </a:r>
          </a:p>
          <a:p>
            <a:pPr marL="285750" indent="-285750">
              <a:buFont typeface="Arial" panose="020B0604020202020204" pitchFamily="34" charset="0"/>
              <a:buChar char="•"/>
            </a:pPr>
            <a:r>
              <a:rPr lang="fr-FR" b="1" dirty="0">
                <a:solidFill>
                  <a:srgbClr val="006FC0"/>
                </a:solidFill>
              </a:rPr>
              <a:t>Puis un présentiel ponctuel </a:t>
            </a:r>
            <a:r>
              <a:rPr lang="fr-FR" dirty="0">
                <a:solidFill>
                  <a:srgbClr val="006FC0"/>
                </a:solidFill>
              </a:rPr>
              <a:t>autour de grands temps forts =&gt; La rentrée littéraire, prochaine parution d’un auteur majeur, gros album illustré etc.</a:t>
            </a:r>
          </a:p>
          <a:p>
            <a:pPr marL="285750" indent="-285750">
              <a:buFont typeface="Arial" panose="020B0604020202020204" pitchFamily="34" charset="0"/>
              <a:buChar char="•"/>
            </a:pPr>
            <a:endParaRPr lang="fr-FR" dirty="0">
              <a:solidFill>
                <a:srgbClr val="006FC0"/>
              </a:solidFill>
            </a:endParaRPr>
          </a:p>
          <a:p>
            <a:r>
              <a:rPr lang="fr-FR" dirty="0">
                <a:solidFill>
                  <a:srgbClr val="006FC0"/>
                </a:solidFill>
              </a:rPr>
              <a:t>Par exemple prenons le cas d’un représentant BD. Il peut planifier 2 visites par an chez chaque libraire de taille moyenne et le reste du temps il entretiendra la relation par mail, avec en plus un suivi mensuel des ventes au format Excel.</a:t>
            </a:r>
          </a:p>
          <a:p>
            <a:endParaRPr lang="fr-FR" dirty="0">
              <a:solidFill>
                <a:srgbClr val="006FC0"/>
              </a:solidFill>
            </a:endParaRPr>
          </a:p>
          <a:p>
            <a:endParaRPr lang="fr-FR" dirty="0">
              <a:solidFill>
                <a:srgbClr val="006FC0"/>
              </a:solidFill>
            </a:endParaRPr>
          </a:p>
        </p:txBody>
      </p:sp>
    </p:spTree>
    <p:extLst>
      <p:ext uri="{BB962C8B-B14F-4D97-AF65-F5344CB8AC3E}">
        <p14:creationId xmlns:p14="http://schemas.microsoft.com/office/powerpoint/2010/main" val="4223818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odèle LivreConnect_Presentation" id="{EA4A257D-06B5-476D-81F5-B9512FAC387F}" vid="{0DF27777-B364-411D-A4AC-B15C5F1E8DC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73C8631AAD774AADE7434206CBE83A" ma:contentTypeVersion="16" ma:contentTypeDescription="Crée un document." ma:contentTypeScope="" ma:versionID="6932d16c093a69cff8048aade2cde40c">
  <xsd:schema xmlns:xsd="http://www.w3.org/2001/XMLSchema" xmlns:xs="http://www.w3.org/2001/XMLSchema" xmlns:p="http://schemas.microsoft.com/office/2006/metadata/properties" xmlns:ns3="7ca1ee40-ee0b-4ea4-a179-7b97541ba446" xmlns:ns4="b753e68c-b2d1-47f6-96a0-241920995253" targetNamespace="http://schemas.microsoft.com/office/2006/metadata/properties" ma:root="true" ma:fieldsID="21e1c115b0dfe3bb9283c35efe4bb588" ns3:_="" ns4:_="">
    <xsd:import namespace="7ca1ee40-ee0b-4ea4-a179-7b97541ba446"/>
    <xsd:import namespace="b753e68c-b2d1-47f6-96a0-24192099525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a1ee40-ee0b-4ea4-a179-7b97541ba4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53e68c-b2d1-47f6-96a0-241920995253"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ca1ee40-ee0b-4ea4-a179-7b97541ba446" xsi:nil="true"/>
  </documentManagement>
</p:properties>
</file>

<file path=customXml/itemProps1.xml><?xml version="1.0" encoding="utf-8"?>
<ds:datastoreItem xmlns:ds="http://schemas.openxmlformats.org/officeDocument/2006/customXml" ds:itemID="{E4BA6949-E730-4E97-9B9F-54D3B479C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a1ee40-ee0b-4ea4-a179-7b97541ba446"/>
    <ds:schemaRef ds:uri="b753e68c-b2d1-47f6-96a0-2419209952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5B5BEF-42AA-421A-B7E3-6ED79E639F14}">
  <ds:schemaRefs>
    <ds:schemaRef ds:uri="http://schemas.microsoft.com/sharepoint/v3/contenttype/forms"/>
  </ds:schemaRefs>
</ds:datastoreItem>
</file>

<file path=customXml/itemProps3.xml><?xml version="1.0" encoding="utf-8"?>
<ds:datastoreItem xmlns:ds="http://schemas.openxmlformats.org/officeDocument/2006/customXml" ds:itemID="{12987E94-E872-430F-B687-95D56FD268A6}">
  <ds:schemaRefs>
    <ds:schemaRef ds:uri="b753e68c-b2d1-47f6-96a0-241920995253"/>
    <ds:schemaRef ds:uri="http://purl.org/dc/terms/"/>
    <ds:schemaRef ds:uri="http://www.w3.org/XML/1998/namespace"/>
    <ds:schemaRef ds:uri="http://purl.org/dc/dcmitype/"/>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7ca1ee40-ee0b-4ea4-a179-7b97541ba446"/>
  </ds:schemaRefs>
</ds:datastoreItem>
</file>

<file path=docProps/app.xml><?xml version="1.0" encoding="utf-8"?>
<Properties xmlns="http://schemas.openxmlformats.org/officeDocument/2006/extended-properties" xmlns:vt="http://schemas.openxmlformats.org/officeDocument/2006/docPropsVTypes">
  <Template/>
  <TotalTime>26534</TotalTime>
  <Words>1688</Words>
  <Application>Microsoft Office PowerPoint</Application>
  <PresentationFormat>Personnalisé</PresentationFormat>
  <Paragraphs>304</Paragraphs>
  <Slides>12</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Aptos</vt:lpstr>
      <vt:lpstr>Arial</vt:lpstr>
      <vt:lpstr>Calibri</vt:lpstr>
      <vt:lpstr>Courier New</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CAPLIER Jean-Charles</dc:creator>
  <cp:keywords/>
  <dc:description>generated using python-pptx</dc:description>
  <cp:lastModifiedBy>Renaldo GALOFARO</cp:lastModifiedBy>
  <cp:revision>18</cp:revision>
  <dcterms:created xsi:type="dcterms:W3CDTF">2013-01-27T09:14:16Z</dcterms:created>
  <dcterms:modified xsi:type="dcterms:W3CDTF">2026-02-22T16:53:27Z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0x0101004E73C8631AAD774AADE7434206CBE83A</vt:lpwstr>
  </property>
</Properties>
</file>