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</p:sldIdLst>
  <p:sldSz cx="12188825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4D16F0-E213-0DFB-FC84-E4EDCF5FD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9681379-A50F-DBA0-8C52-CA85CFA03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F28A27-3D48-6CFA-0714-D0018ABAE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3719-53AC-4C45-A8BE-39074B4E8442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E46282-8E7E-01F5-3CDC-FC4E4DDED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27E466-6BED-0EF7-B301-98E71B0D5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9503-7AFB-4B93-90B7-F006EEBCA6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443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1F09DC-5455-755D-5140-064F02FF7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87F5B6D-7AF3-F5AE-8706-E6395B1330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4C1478-2BA3-7911-D670-C6699C1EE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3719-53AC-4C45-A8BE-39074B4E8442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DE1BB9-BE7F-C743-4A98-4268C8A83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0C4E9D-33A2-A0B8-CC17-2E7BC0D4E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9503-7AFB-4B93-90B7-F006EEBCA6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7231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1669873-729B-4598-DEA7-8AB571BA93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E6FBCAC-3C5E-0117-2D8E-B27522704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233D1B-ACA8-0DCA-0185-71C813086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3719-53AC-4C45-A8BE-39074B4E8442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EDB496-870A-3132-A0EB-FE9D6A18F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0CA6E0-54EA-8843-CFAA-C6B982ED7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9503-7AFB-4B93-90B7-F006EEBCA6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0764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A76AD1-6809-747B-D1EA-AA3A7D1C1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E0FD70-FB9F-65DE-BAEC-0704B113F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E3D56B-03DC-FE2E-59D5-7BEC04BEE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3719-53AC-4C45-A8BE-39074B4E8442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EE57A1-9170-4C60-C6E3-3B4F98CA3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C56E64-1898-BE23-E6E6-0D0B76310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9503-7AFB-4B93-90B7-F006EEBCA6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3648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055E0A-5AF0-F6E0-70A1-DBE6539D8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8EB5A9E-05E6-6E1A-BDDB-2FAEF702B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82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82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82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E0BE95A-65B1-3F24-08F4-AB614963D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3719-53AC-4C45-A8BE-39074B4E8442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68A9A8-3EA6-D84F-EEA4-E08BD2CA5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B32519-DEE9-0230-1BC7-1CB48CA68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9503-7AFB-4B93-90B7-F006EEBCA6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3029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2DD68A-49D6-A8B6-3A67-00FEAB497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4ADE1C-8A7B-B525-6573-41589BB441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B8F4147-91CE-EEFF-D0F2-FD610DBC0B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E9AC674-1E58-2543-5527-BB8F4D94F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3719-53AC-4C45-A8BE-39074B4E8442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ABC7D2F-4A50-D658-43FB-E0BDA3F73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7C4B5B4-818A-E646-A48A-0786D00A0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9503-7AFB-4B93-90B7-F006EEBCA6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2563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A6429F-FDCC-3B57-E5CD-86619E143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9D91B18-0EF6-5613-EBD8-B45C127DB8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C5F85AB-2410-6C52-9C30-8BB5B1A46E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9A02AAB-07AA-11CD-90DE-57B480DCFC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87A5DC3-D58D-A024-9FC5-881E89E476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96299E6-6A81-0357-E495-AD78AAB0A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3719-53AC-4C45-A8BE-39074B4E8442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B4FE868-C8B9-7C9B-0AE6-670B3A41D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E18532F-18F5-B574-1F50-A5FD5E93D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9503-7AFB-4B93-90B7-F006EEBCA6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8366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1C36C5-1532-EA4A-3632-472599F4E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4F0D160-B71D-BADA-FFC7-F0D481F54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3719-53AC-4C45-A8BE-39074B4E8442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C6EE5D0-A03F-A951-01B2-86FBF04B6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67A0BBE-C033-ED06-39FB-F4593A57F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9503-7AFB-4B93-90B7-F006EEBCA6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1855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8B296EE-E99F-C2EC-8F08-F4B457E04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3719-53AC-4C45-A8BE-39074B4E8442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D5EB981-C375-B1BF-973A-998601C73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DAD5848-4C8A-B9CA-51AD-347D33BA6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9503-7AFB-4B93-90B7-F006EEBCA6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8181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7F5822-C0E8-A502-F0A1-51CF5DA3E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3173A6-5136-F829-B20F-CCDF0E464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D498413-FC40-BEA3-983B-CE6623BDE0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86D705E-36DC-1BD6-E326-1980921D7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3719-53AC-4C45-A8BE-39074B4E8442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5A8B4AD-9FCB-00F2-E138-6651D19CE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A2E8CC7-D882-F1DD-F85C-F3FC1A242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9503-7AFB-4B93-90B7-F006EEBCA6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1397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D70ECC-0173-8903-1F8A-EE49B8971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C9E7FE4-21EB-69DB-3B52-C96891FE3B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3B7C6A6-52D4-38D2-B851-99DC236810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DF9D480-4027-6514-B43A-F8DA1CDFA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3719-53AC-4C45-A8BE-39074B4E8442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F534532-E9FB-469C-7651-A1A318C0F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8C81F42-927B-48CC-A63D-30E46D561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9503-7AFB-4B93-90B7-F006EEBCA6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5227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E6D31EC-3D97-E912-E02D-87FC4ACCC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E53CCF2-320B-97FC-1BBC-03F67FE67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813EDA-F317-FAA5-BEA4-1C8232E9F3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543719-53AC-4C45-A8BE-39074B4E8442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9FD120-1EE8-6383-BEF8-5A035DCF6E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06BE37-C424-9580-F4DA-E89B77C43B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1A9503-7AFB-4B93-90B7-F006EEBCA6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6604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7DB665-598B-365C-C51F-FF4E77402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Graphique, Bleu électrique&#10;&#10;Le contenu généré par l’IA peut être incorrect.">
            <a:extLst>
              <a:ext uri="{FF2B5EF4-FFF2-40B4-BE49-F238E27FC236}">
                <a16:creationId xmlns:a16="http://schemas.microsoft.com/office/drawing/2014/main" id="{484FC4E1-1BB4-120E-6EBE-FEFEAE337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061996" y="-248697"/>
            <a:ext cx="6870702" cy="7368094"/>
          </a:xfrm>
          <a:prstGeom prst="rect">
            <a:avLst/>
          </a:prstGeom>
        </p:spPr>
      </p:pic>
      <p:pic>
        <p:nvPicPr>
          <p:cNvPr id="3" name="Image 2" descr="Une image contenant texte, Police, Graphique, logo&#10;&#10;Le contenu généré par l’IA peut être incorrect.">
            <a:extLst>
              <a:ext uri="{FF2B5EF4-FFF2-40B4-BE49-F238E27FC236}">
                <a16:creationId xmlns:a16="http://schemas.microsoft.com/office/drawing/2014/main" id="{8CCF01F4-EAD9-EB9C-2711-B1687A3C38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176" y="5740399"/>
            <a:ext cx="1131776" cy="1131255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0EEFE380-D173-9BA4-DF96-9FCA2266C0A7}"/>
              </a:ext>
            </a:extLst>
          </p:cNvPr>
          <p:cNvGrpSpPr/>
          <p:nvPr/>
        </p:nvGrpSpPr>
        <p:grpSpPr>
          <a:xfrm>
            <a:off x="115160" y="260956"/>
            <a:ext cx="7681444" cy="1275173"/>
            <a:chOff x="115160" y="260956"/>
            <a:chExt cx="7242431" cy="1275173"/>
          </a:xfrm>
        </p:grpSpPr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5423FDBB-85CF-79EB-CBED-05E80515D52A}"/>
                </a:ext>
              </a:extLst>
            </p:cNvPr>
            <p:cNvSpPr txBox="1"/>
            <p:nvPr/>
          </p:nvSpPr>
          <p:spPr>
            <a:xfrm>
              <a:off x="1063086" y="335800"/>
              <a:ext cx="629450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600" dirty="0">
                  <a:solidFill>
                    <a:srgbClr val="006FC0"/>
                  </a:solidFill>
                  <a:latin typeface="Aptos Narrow" panose="020B0004020202020204" pitchFamily="34" charset="0"/>
                </a:rPr>
                <a:t>Étape 1 — Identifier les raisons du </a:t>
              </a:r>
            </a:p>
            <a:p>
              <a:r>
                <a:rPr lang="fr-FR" sz="3600" dirty="0">
                  <a:solidFill>
                    <a:srgbClr val="006FC0"/>
                  </a:solidFill>
                  <a:latin typeface="Aptos Narrow" panose="020B0004020202020204" pitchFamily="34" charset="0"/>
                </a:rPr>
                <a:t>distanciel côté libraire</a:t>
              </a:r>
            </a:p>
          </p:txBody>
        </p:sp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3222C1B4-AE6E-FA86-5E52-BB700CB0E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2858" b="2858"/>
            <a:stretch/>
          </p:blipFill>
          <p:spPr>
            <a:xfrm>
              <a:off x="115160" y="260956"/>
              <a:ext cx="907002" cy="90700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B1DB2150-E210-36E1-B15E-E96EECA19801}"/>
              </a:ext>
            </a:extLst>
          </p:cNvPr>
          <p:cNvSpPr txBox="1"/>
          <p:nvPr/>
        </p:nvSpPr>
        <p:spPr>
          <a:xfrm>
            <a:off x="1145459" y="1892641"/>
            <a:ext cx="948288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6FC0"/>
                </a:solidFill>
                <a:latin typeface="Aptos Narrow" panose="020B0004020202020204" pitchFamily="34" charset="0"/>
              </a:rPr>
              <a:t>Les libraires refusent parfois les rendez-vous pour des raisons objectives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6FC0"/>
                </a:solidFill>
                <a:latin typeface="Aptos Narrow" panose="020B0004020202020204" pitchFamily="34" charset="0"/>
              </a:rPr>
              <a:t>surcharge de travail (réception de cartons, gestion des retours)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6FC0"/>
                </a:solidFill>
                <a:latin typeface="Aptos Narrow" panose="020B0004020202020204" pitchFamily="34" charset="0"/>
              </a:rPr>
              <a:t>manque de personnel en magasin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6FC0"/>
                </a:solidFill>
                <a:latin typeface="Aptos Narrow" panose="020B0004020202020204" pitchFamily="34" charset="0"/>
              </a:rPr>
              <a:t>journées saturées par les sollicitations de multiples représentants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6FC0"/>
                </a:solidFill>
                <a:latin typeface="Aptos Narrow" panose="020B0004020202020204" pitchFamily="34" charset="0"/>
              </a:rPr>
              <a:t>volonté de prioriser la vente en magasin plutôt que les rendez-vous longs.</a:t>
            </a:r>
          </a:p>
          <a:p>
            <a:endParaRPr lang="fr-FR" dirty="0">
              <a:solidFill>
                <a:srgbClr val="006FC0"/>
              </a:solidFill>
              <a:latin typeface="Aptos Narrow" panose="020B0004020202020204" pitchFamily="34" charset="0"/>
            </a:endParaRPr>
          </a:p>
          <a:p>
            <a:r>
              <a:rPr lang="fr-FR" b="1" dirty="0">
                <a:solidFill>
                  <a:srgbClr val="006FC0"/>
                </a:solidFill>
                <a:latin typeface="Aptos Narrow" panose="020B0004020202020204" pitchFamily="34" charset="0"/>
              </a:rPr>
              <a:t>Exemple concret :</a:t>
            </a:r>
          </a:p>
          <a:p>
            <a:r>
              <a:rPr lang="fr-FR" dirty="0">
                <a:solidFill>
                  <a:srgbClr val="006FC0"/>
                </a:solidFill>
                <a:latin typeface="Aptos Narrow" panose="020B0004020202020204" pitchFamily="34" charset="0"/>
              </a:rPr>
              <a:t>Pour une librairie indépendante en centre-ville avec 2 employés seulement. Le libraire préfère recevoir 2 représentants par semaine maximum, et demande aux autres de passer par mail + </a:t>
            </a:r>
            <a:r>
              <a:rPr lang="fr-FR" dirty="0" err="1">
                <a:solidFill>
                  <a:srgbClr val="006FC0"/>
                </a:solidFill>
                <a:latin typeface="Aptos Narrow" panose="020B0004020202020204" pitchFamily="34" charset="0"/>
              </a:rPr>
              <a:t>visio</a:t>
            </a:r>
            <a:r>
              <a:rPr lang="fr-FR" dirty="0">
                <a:solidFill>
                  <a:srgbClr val="006FC0"/>
                </a:solidFill>
                <a:latin typeface="Aptos Narrow" panose="020B0004020202020204" pitchFamily="34" charset="0"/>
              </a:rPr>
              <a:t> rapide.</a:t>
            </a:r>
          </a:p>
          <a:p>
            <a:endParaRPr lang="fr-FR" dirty="0">
              <a:solidFill>
                <a:srgbClr val="006FC0"/>
              </a:solidFill>
              <a:latin typeface="Aptos Narrow" panose="020B0004020202020204" pitchFamily="34" charset="0"/>
            </a:endParaRPr>
          </a:p>
          <a:p>
            <a:r>
              <a:rPr lang="fr-FR" b="1" u="sng" dirty="0">
                <a:solidFill>
                  <a:srgbClr val="006FC0"/>
                </a:solidFill>
                <a:latin typeface="Aptos Narrow" panose="020B0004020202020204" pitchFamily="34" charset="0"/>
              </a:rPr>
              <a:t>Outil : </a:t>
            </a:r>
          </a:p>
          <a:p>
            <a:r>
              <a:rPr lang="fr-FR" dirty="0">
                <a:solidFill>
                  <a:srgbClr val="006FC0"/>
                </a:solidFill>
                <a:latin typeface="Aptos Narrow" panose="020B0004020202020204" pitchFamily="34" charset="0"/>
              </a:rPr>
              <a:t>Réalisez une fiche client type : "Profil libraire &amp; contraintes locales" </a:t>
            </a:r>
          </a:p>
          <a:p>
            <a:r>
              <a:rPr lang="fr-FR" dirty="0">
                <a:solidFill>
                  <a:srgbClr val="006FC0"/>
                </a:solidFill>
                <a:latin typeface="Aptos Narrow" panose="020B0004020202020204" pitchFamily="34" charset="0"/>
              </a:rPr>
              <a:t>→ Cela vous permet de noter pour chaque librairie si elle préfère rendez-vous, distanciel ou mixte.</a:t>
            </a:r>
          </a:p>
        </p:txBody>
      </p:sp>
    </p:spTree>
    <p:extLst>
      <p:ext uri="{BB962C8B-B14F-4D97-AF65-F5344CB8AC3E}">
        <p14:creationId xmlns:p14="http://schemas.microsoft.com/office/powerpoint/2010/main" val="175286008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</Words>
  <Application>Microsoft Office PowerPoint</Application>
  <PresentationFormat>Personnalisé</PresentationFormat>
  <Paragraphs>14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Aptos Narrow</vt:lpstr>
      <vt:lpstr>Arial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Renaldo GALOFARO</dc:creator>
  <cp:lastModifiedBy>Renaldo GALOFARO</cp:lastModifiedBy>
  <cp:revision>1</cp:revision>
  <dcterms:created xsi:type="dcterms:W3CDTF">2026-02-24T16:49:42Z</dcterms:created>
  <dcterms:modified xsi:type="dcterms:W3CDTF">2026-02-24T16:49:42Z</dcterms:modified>
</cp:coreProperties>
</file>