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18" r:id="rId2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03856-7E9E-4C20-8734-0BC47992DFBB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D7399-722C-4DF6-BA07-6E90794AE1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53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48C17-9121-40C8-AA45-955F17A7A5A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4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3DE230-9A20-4F52-4E1D-8FD53CD85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A1EA85F-271A-9FA7-FB96-5FEB48A2C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CD8001-68B1-DFB0-1296-77964673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17C2-57ED-49FC-9391-8EE540AAA7EF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F3B3A5-35AE-BB20-729C-995B923D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37CE30-21BE-0169-8D78-4ACDCE4C6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AB34-57C4-4860-A840-7A14D8A496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16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E8CD3F-DA73-D1A7-6A9E-00ECBB9F5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3E88A04-6FDA-40AE-881B-EDC5CCA18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07159-05DB-E30A-BE84-B4FD4B31C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17C2-57ED-49FC-9391-8EE540AAA7EF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E7DF30-543A-C1A8-7277-9422B68F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099B7C-E141-6BC5-499A-3E9343F3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AB34-57C4-4860-A840-7A14D8A496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9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7BE8220-4EE2-17E2-F596-97EB0FAE6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7DF5D9E-9B95-E628-83E9-BAA454673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1AA689-F817-870C-D46E-4F40CB41A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17C2-57ED-49FC-9391-8EE540AAA7EF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10E0D1-276E-1543-0240-690299A2B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DB8D82-D2D7-BE6B-C9B6-861B1415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AB34-57C4-4860-A840-7A14D8A496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21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0E36EA-8551-9FD7-6A5C-A23C1504B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70C25C-28E0-37EB-722E-6BBF6DF42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F23816-684B-876D-788C-ADD5A8455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17C2-57ED-49FC-9391-8EE540AAA7EF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3DF51-D88D-F2B4-CD84-487553078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7BC03C-FF96-93AF-7B24-77C150CF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AB34-57C4-4860-A840-7A14D8A496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58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F30D1F-69E3-5AEB-9E41-B2918F7D0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A6CC48-D776-C281-4CDB-BFF2DE5BF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82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82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82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31C900-2648-1693-5BFC-0803EBB61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17C2-57ED-49FC-9391-8EE540AAA7EF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2C9DBE-BB54-DAD7-7C65-3191F3FC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93F0E6-F0F3-43A9-F01D-BBEDCDC46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AB34-57C4-4860-A840-7A14D8A496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78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483C8-43AF-460A-B8B6-B73F46026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909910-59D0-95AA-C654-AFBBBA111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F5B1D5-99C4-8E59-14BD-0E25EA00E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7473C4-C60B-33D2-9DA1-3A11E3CC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17C2-57ED-49FC-9391-8EE540AAA7EF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47C935-D2F2-8DF2-C44E-D129D6DC4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218B11-13A2-58BB-F6FC-83AE5DCC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AB34-57C4-4860-A840-7A14D8A496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73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CD211A-B0ED-1CAF-A965-DD41C2845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745DC6-C344-C3EA-5CE1-9625F2AC6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94D26C-C32A-DD34-64DC-A9B0D5E51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F745A96-FBB8-46C9-3D84-F5D52DA62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7D89BC-85CA-C04F-D406-ED8E04105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BE24306-5ABF-FD6D-CE2A-17C302EA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17C2-57ED-49FC-9391-8EE540AAA7EF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72251F5-59B8-5C62-838B-3FA2B942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6710ADF-2BBC-2B2E-FB35-0E0AE6633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AB34-57C4-4860-A840-7A14D8A496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1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0D10CA-C89E-B56D-943C-8C40B3A82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FD66D90-4855-B03B-5B9C-1ABFC5DBF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17C2-57ED-49FC-9391-8EE540AAA7EF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E8E27F-D684-B474-1E9A-2E1DC7F5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A47433-DB0A-2A52-7776-A9AED3B4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AB34-57C4-4860-A840-7A14D8A496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9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D2C8CEC-238B-1450-67B1-88B48EEAF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17C2-57ED-49FC-9391-8EE540AAA7EF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68D0E4-0978-6FA7-0A34-1EC508CE8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C6C4C1-406A-C401-21FC-4F660CF1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AB34-57C4-4860-A840-7A14D8A496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36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13EA6A-B0CA-F70E-F2BE-2C9464830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0BC2C4-955E-9C15-4D09-4012F4A63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EDF50B-2E9E-9455-B1A1-695A3F044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B2D2B0-3760-3E43-0CD1-ED2A97214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17C2-57ED-49FC-9391-8EE540AAA7EF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FCA659-3A00-ABE7-625B-04DD4F912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CFC2DB-4114-FD0B-CC31-77E496C0A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AB34-57C4-4860-A840-7A14D8A496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0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F5436D-CE4B-08A3-4996-BA005FDF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6A00746-5A64-49C0-EEC4-FF542F91D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4E9F3F-3B98-D4B0-B54D-E3E7C4082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877CE8-7EFD-14B3-CDCD-F64895EF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17C2-57ED-49FC-9391-8EE540AAA7EF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CFF2BB-E5CE-D094-9963-1171316EF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004480-45E5-0640-AE73-F80187C9D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AB34-57C4-4860-A840-7A14D8A496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99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334DC04-74B6-3FBE-2121-5E473885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DD8EB2-A72C-3533-ADB2-9FA18F203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B5249B-6DB2-66E3-9BB4-C6AAAAC86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7317C2-57ED-49FC-9391-8EE540AAA7EF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D926DC-55D4-504E-D818-F1B350887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F754EC-15C0-D74A-6C71-39F7172F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72AB34-57C4-4860-A840-7A14D8A496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51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1E8C1-3E1D-1074-62B1-892284F7A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0619A52F-1C01-7E87-75E2-F3B6CAC8C5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176" y="5816599"/>
            <a:ext cx="1131776" cy="113125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4D3BB13-E96F-3941-3F2F-CCC6F3A135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50089" y="5739445"/>
            <a:ext cx="1131776" cy="1131255"/>
          </a:xfrm>
          <a:prstGeom prst="rect">
            <a:avLst/>
          </a:prstGeom>
        </p:spPr>
      </p:pic>
      <p:pic>
        <p:nvPicPr>
          <p:cNvPr id="7" name="Image 6" descr="Une image contenant Graphique, Bleu électrique&#10;&#10;Le contenu généré par l’IA peut être incorrect.">
            <a:extLst>
              <a:ext uri="{FF2B5EF4-FFF2-40B4-BE49-F238E27FC236}">
                <a16:creationId xmlns:a16="http://schemas.microsoft.com/office/drawing/2014/main" id="{85000517-2DAE-9F48-FE0D-AC4C1FDA2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H="1">
            <a:off x="3480" y="3479"/>
            <a:ext cx="6870702" cy="686374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459D041-224C-8956-1167-96F933D3DC99}"/>
              </a:ext>
            </a:extLst>
          </p:cNvPr>
          <p:cNvSpPr txBox="1"/>
          <p:nvPr/>
        </p:nvSpPr>
        <p:spPr>
          <a:xfrm>
            <a:off x="2575254" y="1474455"/>
            <a:ext cx="63711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6FC0"/>
                </a:solidFill>
              </a:rPr>
              <a:t>Outils </a:t>
            </a:r>
          </a:p>
          <a:p>
            <a:r>
              <a:rPr lang="fr-FR" b="1" dirty="0">
                <a:solidFill>
                  <a:srgbClr val="006FC0"/>
                </a:solidFill>
              </a:rPr>
              <a:t>Exemple de fiche profil Libraire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52F49C1-0411-76D5-7533-FDED56909338}"/>
              </a:ext>
            </a:extLst>
          </p:cNvPr>
          <p:cNvGrpSpPr/>
          <p:nvPr/>
        </p:nvGrpSpPr>
        <p:grpSpPr>
          <a:xfrm>
            <a:off x="3642137" y="158321"/>
            <a:ext cx="7681444" cy="1275173"/>
            <a:chOff x="115160" y="260956"/>
            <a:chExt cx="7242431" cy="1275173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F1556407-80F3-A005-540C-E1E09C7595FF}"/>
                </a:ext>
              </a:extLst>
            </p:cNvPr>
            <p:cNvSpPr txBox="1"/>
            <p:nvPr/>
          </p:nvSpPr>
          <p:spPr>
            <a:xfrm>
              <a:off x="1063086" y="335800"/>
              <a:ext cx="629450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dirty="0">
                  <a:solidFill>
                    <a:srgbClr val="006FC0"/>
                  </a:solidFill>
                </a:rPr>
                <a:t>Étape 1 — Identifier les raisons du </a:t>
              </a:r>
            </a:p>
            <a:p>
              <a:r>
                <a:rPr lang="fr-FR" sz="3600" dirty="0">
                  <a:solidFill>
                    <a:srgbClr val="006FC0"/>
                  </a:solidFill>
                </a:rPr>
                <a:t>distanciel côté libraire</a:t>
              </a:r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097B7851-D558-32B3-4CE5-76CB65F4C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2858" b="2858"/>
            <a:stretch/>
          </p:blipFill>
          <p:spPr>
            <a:xfrm>
              <a:off x="115160" y="260956"/>
              <a:ext cx="907002" cy="9070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5E4F8368-C273-D6A3-6FF1-1E770CBF7F71}"/>
              </a:ext>
            </a:extLst>
          </p:cNvPr>
          <p:cNvGraphicFramePr>
            <a:graphicFrameLocks noGrp="1"/>
          </p:cNvGraphicFramePr>
          <p:nvPr/>
        </p:nvGraphicFramePr>
        <p:xfrm>
          <a:off x="2052735" y="2766247"/>
          <a:ext cx="9143999" cy="281709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36235">
                  <a:extLst>
                    <a:ext uri="{9D8B030D-6E8A-4147-A177-3AD203B41FA5}">
                      <a16:colId xmlns:a16="http://schemas.microsoft.com/office/drawing/2014/main" val="701063048"/>
                    </a:ext>
                  </a:extLst>
                </a:gridCol>
                <a:gridCol w="943896">
                  <a:extLst>
                    <a:ext uri="{9D8B030D-6E8A-4147-A177-3AD203B41FA5}">
                      <a16:colId xmlns:a16="http://schemas.microsoft.com/office/drawing/2014/main" val="3217222195"/>
                    </a:ext>
                  </a:extLst>
                </a:gridCol>
                <a:gridCol w="984935">
                  <a:extLst>
                    <a:ext uri="{9D8B030D-6E8A-4147-A177-3AD203B41FA5}">
                      <a16:colId xmlns:a16="http://schemas.microsoft.com/office/drawing/2014/main" val="2894602549"/>
                    </a:ext>
                  </a:extLst>
                </a:gridCol>
                <a:gridCol w="502728">
                  <a:extLst>
                    <a:ext uri="{9D8B030D-6E8A-4147-A177-3AD203B41FA5}">
                      <a16:colId xmlns:a16="http://schemas.microsoft.com/office/drawing/2014/main" val="3180542742"/>
                    </a:ext>
                  </a:extLst>
                </a:gridCol>
                <a:gridCol w="790001">
                  <a:extLst>
                    <a:ext uri="{9D8B030D-6E8A-4147-A177-3AD203B41FA5}">
                      <a16:colId xmlns:a16="http://schemas.microsoft.com/office/drawing/2014/main" val="121006914"/>
                    </a:ext>
                  </a:extLst>
                </a:gridCol>
                <a:gridCol w="1562046">
                  <a:extLst>
                    <a:ext uri="{9D8B030D-6E8A-4147-A177-3AD203B41FA5}">
                      <a16:colId xmlns:a16="http://schemas.microsoft.com/office/drawing/2014/main" val="3079422046"/>
                    </a:ext>
                  </a:extLst>
                </a:gridCol>
                <a:gridCol w="1251689">
                  <a:extLst>
                    <a:ext uri="{9D8B030D-6E8A-4147-A177-3AD203B41FA5}">
                      <a16:colId xmlns:a16="http://schemas.microsoft.com/office/drawing/2014/main" val="1703400225"/>
                    </a:ext>
                  </a:extLst>
                </a:gridCol>
                <a:gridCol w="1231170">
                  <a:extLst>
                    <a:ext uri="{9D8B030D-6E8A-4147-A177-3AD203B41FA5}">
                      <a16:colId xmlns:a16="http://schemas.microsoft.com/office/drawing/2014/main" val="473732233"/>
                    </a:ext>
                  </a:extLst>
                </a:gridCol>
                <a:gridCol w="841299">
                  <a:extLst>
                    <a:ext uri="{9D8B030D-6E8A-4147-A177-3AD203B41FA5}">
                      <a16:colId xmlns:a16="http://schemas.microsoft.com/office/drawing/2014/main" val="473054417"/>
                    </a:ext>
                  </a:extLst>
                </a:gridCol>
              </a:tblGrid>
              <a:tr h="45073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 de la librairie</a:t>
                      </a:r>
                    </a:p>
                  </a:txBody>
                  <a:tcPr marL="6927" marR="6927" marT="69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Adresse / Ville</a:t>
                      </a:r>
                    </a:p>
                  </a:txBody>
                  <a:tcPr marL="6927" marR="6927" marT="69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Contact principal/Rayon</a:t>
                      </a:r>
                    </a:p>
                  </a:txBody>
                  <a:tcPr marL="6927" marR="6927" marT="69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Email</a:t>
                      </a:r>
                    </a:p>
                  </a:txBody>
                  <a:tcPr marL="6927" marR="6927" marT="69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Téléphone</a:t>
                      </a:r>
                    </a:p>
                  </a:txBody>
                  <a:tcPr marL="6927" marR="6927" marT="69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Préférence de rendez-vous (Présentiel / Distanciel / Mixte)</a:t>
                      </a:r>
                    </a:p>
                  </a:txBody>
                  <a:tcPr marL="6927" marR="6927" marT="69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Jours/horaires à éviter</a:t>
                      </a:r>
                    </a:p>
                  </a:txBody>
                  <a:tcPr marL="6927" marR="6927" marT="69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Contraintes identifiées</a:t>
                      </a:r>
                    </a:p>
                  </a:txBody>
                  <a:tcPr marL="6927" marR="6927" marT="69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Observations</a:t>
                      </a:r>
                    </a:p>
                  </a:txBody>
                  <a:tcPr marL="6927" marR="6927" marT="69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61942"/>
                  </a:ext>
                </a:extLst>
              </a:tr>
              <a:tr h="3943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213486"/>
                  </a:ext>
                </a:extLst>
              </a:tr>
              <a:tr h="3943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067131"/>
                  </a:ext>
                </a:extLst>
              </a:tr>
              <a:tr h="3943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449124"/>
                  </a:ext>
                </a:extLst>
              </a:tr>
              <a:tr h="3943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459827"/>
                  </a:ext>
                </a:extLst>
              </a:tr>
              <a:tr h="3943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216779"/>
                  </a:ext>
                </a:extLst>
              </a:tr>
              <a:tr h="3943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613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8751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Personnalisé</PresentationFormat>
  <Paragraphs>68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Renaldo GALOFARO</dc:creator>
  <cp:lastModifiedBy>Renaldo GALOFARO</cp:lastModifiedBy>
  <cp:revision>1</cp:revision>
  <dcterms:created xsi:type="dcterms:W3CDTF">2026-02-24T16:49:42Z</dcterms:created>
  <dcterms:modified xsi:type="dcterms:W3CDTF">2026-02-24T16:49:42Z</dcterms:modified>
</cp:coreProperties>
</file>