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26" r:id="rId2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21EE8-4392-498E-A0D0-C5468E3B782C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CEDD6-963A-4B37-AF4A-AFE6932ED3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8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DD03B-0D47-F76C-DE9D-10FA7B9A0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D5E0421-FCE9-35DB-D8C9-1EAF9C8ED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E8A8D0-AB1C-14BD-FF53-D704CE33B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F9F4AC-8818-F92E-F7C5-09DA0E896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48C17-9121-40C8-AA45-955F17A7A5A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87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BFF312-8578-7A9C-B9E4-6926EA6E7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F6AF55-ECCF-BA67-521F-CF84D8502E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B6302C-130E-A569-22EC-E8AA4C7B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FB7667-8E5B-B61E-0BD9-32305D1B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8FF73A-5A20-5998-D2EA-3A2A4CD0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59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F2E2A-3D5D-AA5D-CB49-5C860BDA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7E0A97-847E-710A-8DE5-D80ED3594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D3F89E-4A96-7E3F-FF5F-A8A44DB1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778BD4-ADB6-71F5-8000-84A8AE9C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82ADF-8C89-AE8E-7024-AC92D436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559FB5-6D68-FAEF-808C-5DAA8BBF5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A044FB-CB69-A3B7-448E-C6759EAB5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22B321-916C-4219-F80B-9D76A10A7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F2E7A-7F46-E35C-CFC7-828E4961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994ACA-C6CB-F1B5-B9D7-F71F41F3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15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4F087-E8AF-C073-80B7-986A3CFF2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6E5811-2485-9722-4E1B-1887A216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707AE-9239-41BC-C6B9-CDF48632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2C4C27-EF7B-8754-A422-D259C464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86E268-1E62-F232-F422-ABABB645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34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B6E46-823E-5070-39C8-A756F3E6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CC6E2D-9EAE-32F2-6D67-E57187BB6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82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82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82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09BE3A-7C0E-CA63-F569-C7DA2217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03C33A-8531-ED19-71DF-A128F87E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07130-55DB-63BE-1108-6CD373AF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69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7FFEE8-2788-6013-BEF3-25A48A4A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B24B85-DAA6-D8BC-04B5-F8E00C0FB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8624B3-0ED0-5AFB-48D7-81C304BC0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84DBE9-ECA8-F85B-001A-4FC3260D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431357-1E29-1E2F-3505-FBBCD1FF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3FE384-2979-CFBD-A7F5-D07E7171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16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009D5-DEB9-5873-4374-9C32D17F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F49E0F-C20E-8A1B-A827-A92FE686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2188EF-7829-1788-C261-66DD487CA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1207FC-C8D5-9B85-11E8-6ECC8A0A1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16636D2-9D50-3F25-1824-02FE1DE24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C7F4D59-60CE-BF2C-1C01-5A820D14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78AE8F-7730-DBB9-29DB-0018D0DB3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6F88C76-FA1B-2B10-888C-D979E541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6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2853C-B16F-2F0D-5E45-A0E50FAC0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2C54D7-6A0B-CCFC-ED5E-0F5FD6D3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D68F4E-F9E3-B957-1E93-77169C44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6675E3-6B29-282F-BE1E-577785D0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12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22B837-D04C-3560-B3A2-A5D7592D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B86936-189D-505A-BD9A-D6D3EB14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226C67-F1FB-B49C-9DD2-184D3D7A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9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947DF5-FA49-24ED-6F1B-1D5BC7D8C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E412EE-2F3D-6BA1-29B3-86829D78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C8C94F-C263-9F42-53FC-790575B0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CF05F0-DC58-0F85-8858-6E68DDC8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586B9C-F456-1DBE-DC7F-929780DF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E9F24C-D4BC-EB10-C049-390BF382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07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0437E-7EE6-8866-E7FB-52BC7DA4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A93F56E-3533-B067-8A87-8223E35F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FC0C95F-0F88-43A9-200C-335784A1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E66901-B7C4-4708-A859-760A73EF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449A2C-85D3-CACD-E72A-6DC4E45D9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E66C42-D070-97C6-7DFA-940127AA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8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ED47B0-B099-1854-EF5E-B8BDEE3B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9CB4C5-D91B-B900-1540-F6779F2F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C0709B-1563-CBCB-3FFC-929B6F1D8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E9F56-8A90-4C98-ABCA-1A343095492B}" type="datetimeFigureOut">
              <a:rPr lang="fr-FR" smtClean="0"/>
              <a:t>24/02/2026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2639D-E52D-E305-C740-338F0FE7F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831C2-FB63-D8EB-974A-652DBE52F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3109DC-BE07-4853-824A-20F686D384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10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9D7DF-63D1-34A4-F409-35F6E8376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04831338-A1F0-449D-A902-BFCFA80C8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176" y="5816599"/>
            <a:ext cx="1131776" cy="11312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1613358-17B6-3D30-EED0-CF4F1A9F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50089" y="5739445"/>
            <a:ext cx="1131776" cy="1131255"/>
          </a:xfrm>
          <a:prstGeom prst="rect">
            <a:avLst/>
          </a:prstGeom>
        </p:spPr>
      </p:pic>
      <p:pic>
        <p:nvPicPr>
          <p:cNvPr id="7" name="Image 6" descr="Une image contenant Graphique, Bleu électrique&#10;&#10;Le contenu généré par l’IA peut être incorrect.">
            <a:extLst>
              <a:ext uri="{FF2B5EF4-FFF2-40B4-BE49-F238E27FC236}">
                <a16:creationId xmlns:a16="http://schemas.microsoft.com/office/drawing/2014/main" id="{C87E2A81-D5E1-1621-7432-0FA55476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3480" y="3479"/>
            <a:ext cx="6870702" cy="686374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6A659C-CAA3-B79C-2211-DA21E357A031}"/>
              </a:ext>
            </a:extLst>
          </p:cNvPr>
          <p:cNvSpPr txBox="1"/>
          <p:nvPr/>
        </p:nvSpPr>
        <p:spPr>
          <a:xfrm>
            <a:off x="2352509" y="1232684"/>
            <a:ext cx="8673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6FC0"/>
                </a:solidFill>
              </a:rPr>
              <a:t>Outils</a:t>
            </a:r>
          </a:p>
          <a:p>
            <a:r>
              <a:rPr lang="fr-FR" dirty="0">
                <a:solidFill>
                  <a:srgbClr val="006FC0"/>
                </a:solidFill>
              </a:rPr>
              <a:t>Voilà pour vous aider </a:t>
            </a:r>
            <a:r>
              <a:rPr lang="fr-FR" b="1" dirty="0">
                <a:solidFill>
                  <a:srgbClr val="006FC0"/>
                </a:solidFill>
              </a:rPr>
              <a:t>une grille "Quand privilégier le présentiel vs distanciel" </a:t>
            </a:r>
            <a:r>
              <a:rPr lang="fr-FR" dirty="0">
                <a:solidFill>
                  <a:srgbClr val="006FC0"/>
                </a:solidFill>
              </a:rPr>
              <a:t>en fonction de différents critères (type de livre, relation existante, nouveauté stratégique, etc.)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6EB849D-6831-2037-EE1F-2692E035F467}"/>
              </a:ext>
            </a:extLst>
          </p:cNvPr>
          <p:cNvGrpSpPr/>
          <p:nvPr/>
        </p:nvGrpSpPr>
        <p:grpSpPr>
          <a:xfrm>
            <a:off x="3428945" y="251833"/>
            <a:ext cx="8846257" cy="927261"/>
            <a:chOff x="108281" y="251833"/>
            <a:chExt cx="8140033" cy="92726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1A97CF8B-DD3C-FC7C-8866-E3C57B832554}"/>
                </a:ext>
              </a:extLst>
            </p:cNvPr>
            <p:cNvSpPr txBox="1"/>
            <p:nvPr/>
          </p:nvSpPr>
          <p:spPr>
            <a:xfrm>
              <a:off x="1153805" y="251834"/>
              <a:ext cx="7094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rgbClr val="006FC0"/>
                  </a:solidFill>
                </a:rPr>
                <a:t>Étape 3 : Définir les limites du distanciel</a:t>
              </a:r>
            </a:p>
            <a:p>
              <a:endParaRPr lang="fr-FR" dirty="0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E41D44D-4324-12E8-6CDA-0302B6A2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014" b="7014"/>
            <a:stretch/>
          </p:blipFill>
          <p:spPr>
            <a:xfrm>
              <a:off x="108281" y="251833"/>
              <a:ext cx="992467" cy="92726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A1D4A852-6AC4-9974-E77F-CC8800740891}"/>
              </a:ext>
            </a:extLst>
          </p:cNvPr>
          <p:cNvGraphicFramePr>
            <a:graphicFrameLocks noGrp="1"/>
          </p:cNvGraphicFramePr>
          <p:nvPr/>
        </p:nvGraphicFramePr>
        <p:xfrm>
          <a:off x="1688841" y="2242588"/>
          <a:ext cx="9507892" cy="4092896"/>
        </p:xfrm>
        <a:graphic>
          <a:graphicData uri="http://schemas.openxmlformats.org/drawingml/2006/table">
            <a:tbl>
              <a:tblPr/>
              <a:tblGrid>
                <a:gridCol w="1240971">
                  <a:extLst>
                    <a:ext uri="{9D8B030D-6E8A-4147-A177-3AD203B41FA5}">
                      <a16:colId xmlns:a16="http://schemas.microsoft.com/office/drawing/2014/main" val="2924647952"/>
                    </a:ext>
                  </a:extLst>
                </a:gridCol>
                <a:gridCol w="1588260">
                  <a:extLst>
                    <a:ext uri="{9D8B030D-6E8A-4147-A177-3AD203B41FA5}">
                      <a16:colId xmlns:a16="http://schemas.microsoft.com/office/drawing/2014/main" val="972898439"/>
                    </a:ext>
                  </a:extLst>
                </a:gridCol>
                <a:gridCol w="1606316">
                  <a:extLst>
                    <a:ext uri="{9D8B030D-6E8A-4147-A177-3AD203B41FA5}">
                      <a16:colId xmlns:a16="http://schemas.microsoft.com/office/drawing/2014/main" val="4186171481"/>
                    </a:ext>
                  </a:extLst>
                </a:gridCol>
                <a:gridCol w="1077488">
                  <a:extLst>
                    <a:ext uri="{9D8B030D-6E8A-4147-A177-3AD203B41FA5}">
                      <a16:colId xmlns:a16="http://schemas.microsoft.com/office/drawing/2014/main" val="2863135965"/>
                    </a:ext>
                  </a:extLst>
                </a:gridCol>
                <a:gridCol w="1718189">
                  <a:extLst>
                    <a:ext uri="{9D8B030D-6E8A-4147-A177-3AD203B41FA5}">
                      <a16:colId xmlns:a16="http://schemas.microsoft.com/office/drawing/2014/main" val="1449940176"/>
                    </a:ext>
                  </a:extLst>
                </a:gridCol>
                <a:gridCol w="2276668">
                  <a:extLst>
                    <a:ext uri="{9D8B030D-6E8A-4147-A177-3AD203B41FA5}">
                      <a16:colId xmlns:a16="http://schemas.microsoft.com/office/drawing/2014/main" val="3298972426"/>
                    </a:ext>
                  </a:extLst>
                </a:gridCol>
              </a:tblGrid>
              <a:tr h="188787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de livre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Caractéristiques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Période / Saison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Mode recommandé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Service de presse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Conseil au représentant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169227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Album jeunesse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Illustré, nécessite d’être feuilleté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 l’année (pic à Noël)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privilégié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papier recommandé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Montrer les planches, insister sur la qualité papier et couleurs.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557183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 grand public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Auteur peu connu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rentrée littéraire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Distanciel possible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numérique suffisant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Envoyer fiche-titre synthétique, relance téléphonique courte.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00247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 grand public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Auteur reconnu / tête d’affiche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Rentrée littéraire / rentrée de janvier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indispensable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papier + numérique (double diffusion)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forte, insister sur l’accompagnement presse/marketing.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44347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Essai / Document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Thématique pointue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 l’année (selon actualité)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Mixte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numérique suffisant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si sujet tendance, sinon distanciel avec arguments ciblés.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264568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Scolaire / Parascolaire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Référence technique, collections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Rentrée scolaire (mai à septembre)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conseillé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papier utile (enseignants prescripteurs)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Présenter nouveautés en amont de la rentrée, accompagnement fort.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17045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 / Manga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Séries établies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Sorties régulières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Distanciel efficace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numérique (extraits)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Envoyer planning de parutions, insister sur la rotation et la fidélité des lecteurs.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56719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BD / Manga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One-shot, nouveauté graphique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préférable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papier recommandé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Montrer visuels en grand format, insister sur originalité graphique.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70571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Beau-livre / Art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 illustré, prix élevé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Noël, fêtes, événements culturels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indispensable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papier quasi indispensable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Manipuler l’objet, montrer la fabrication, argumenter le cadeau.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95569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Poésie / Théâtre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Niche, faible volume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temps fort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Distanciel recommandé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 de SP systématique (numérique ponctuel)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Mail court, suivi limité, proposer quantités ajustées.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310980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Livre pratique / Vie quotidienne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Cuisine, jardinage, bien-être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Saisonnalité (printemps, Noël…)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Mixte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papier si auteur connu, sinon numérique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Présentiel si auteur tendance, distanciel pour fonds ou titres catalogue.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789045"/>
                  </a:ext>
                </a:extLst>
              </a:tr>
              <a:tr h="35491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Poche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Réédition d’un succès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 l’année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Distanciel suffisant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 numérique suffisant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Rappel chiffres de ventes en grand format, insister sur prix attractif.</a:t>
                      </a:r>
                    </a:p>
                  </a:txBody>
                  <a:tcPr marL="5726" marR="5726" marT="5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32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9910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Personnalisé</PresentationFormat>
  <Paragraphs>76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Renaldo GALOFARO</dc:creator>
  <cp:lastModifiedBy>Renaldo GALOFARO</cp:lastModifiedBy>
  <cp:revision>1</cp:revision>
  <dcterms:created xsi:type="dcterms:W3CDTF">2026-02-24T16:49:43Z</dcterms:created>
  <dcterms:modified xsi:type="dcterms:W3CDTF">2026-02-24T16:49:43Z</dcterms:modified>
</cp:coreProperties>
</file>