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</p:sldIdLst>
  <p:sldSz cx="12188825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188ED4D-8C33-71C8-7CA9-062BB0B6DD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603" y="1122363"/>
            <a:ext cx="9141619" cy="2387600"/>
          </a:xfrm>
        </p:spPr>
        <p:txBody>
          <a:bodyPr anchor="b"/>
          <a:lstStyle>
            <a:lvl1pPr algn="ctr">
              <a:defRPr sz="5998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849FBEC6-4839-9DEF-BFB7-9851544B50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603" y="3602038"/>
            <a:ext cx="9141619" cy="1655762"/>
          </a:xfrm>
        </p:spPr>
        <p:txBody>
          <a:bodyPr/>
          <a:lstStyle>
            <a:lvl1pPr marL="0" indent="0" algn="ctr">
              <a:buNone/>
              <a:defRPr sz="2399"/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CE4A42A-B1AC-1E8C-B8F0-EDE5CEE2F9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1FBE4-74D3-47EA-8DE9-DB7CD700A3E5}" type="datetimeFigureOut">
              <a:rPr lang="fr-FR" smtClean="0"/>
              <a:t>24/02/2026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A36656B-C803-D8D1-6E64-38FCD6F8C9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6D206AF-9A11-08ED-7747-5A5AD68A7C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B33FE-F438-4869-974E-44A7D5258AF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683876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7679A99-DADF-CC96-EA29-31F1BD9452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6D0659C1-00E7-4B37-BBD8-F22A3A95C2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E556E9E-D437-27B0-0B87-BF7EE2D87D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1FBE4-74D3-47EA-8DE9-DB7CD700A3E5}" type="datetimeFigureOut">
              <a:rPr lang="fr-FR" smtClean="0"/>
              <a:t>24/02/2026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A96E4A8-6A1F-C46F-BD2B-3F71EB37F7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51CBA5D-7FF8-0478-862C-775306E669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B33FE-F438-4869-974E-44A7D5258AF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825427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5C96552D-B71C-6090-6ECB-9A9DFF5B57B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2628" y="365125"/>
            <a:ext cx="2628215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4A1AC72F-559D-36ED-F300-244FDAC5AE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7982" y="365125"/>
            <a:ext cx="7732286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3C53DC9-B509-6DC0-A31A-554530A1FC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1FBE4-74D3-47EA-8DE9-DB7CD700A3E5}" type="datetimeFigureOut">
              <a:rPr lang="fr-FR" smtClean="0"/>
              <a:t>24/02/2026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64E61DF-8900-C696-E1D0-3B069507CD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35C8366-81E1-4F68-0F99-6EA6FC0DD8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B33FE-F438-4869-974E-44A7D5258AF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28882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DB6B7EC-C4A9-DC45-33DC-A1CD42BBB0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38B408B-7796-5E0C-E73B-FFD6CF3822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E5464EC-62C8-25B9-8E2B-42EA712A35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1FBE4-74D3-47EA-8DE9-DB7CD700A3E5}" type="datetimeFigureOut">
              <a:rPr lang="fr-FR" smtClean="0"/>
              <a:t>24/02/2026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C313628-1ADA-9A64-D978-9B10BEC42F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9107F9B-776A-A265-246B-A510BCE495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B33FE-F438-4869-974E-44A7D5258AF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87204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A21AEFA-691C-B043-2078-FFE2F8D1DF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633" y="1709739"/>
            <a:ext cx="10512862" cy="2852737"/>
          </a:xfrm>
        </p:spPr>
        <p:txBody>
          <a:bodyPr anchor="b"/>
          <a:lstStyle>
            <a:lvl1pPr>
              <a:defRPr sz="5998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875FBD0-16A4-FE80-64A9-6A7E51BF13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633" y="4589464"/>
            <a:ext cx="10512862" cy="1500187"/>
          </a:xfrm>
        </p:spPr>
        <p:txBody>
          <a:bodyPr/>
          <a:lstStyle>
            <a:lvl1pPr marL="0" indent="0">
              <a:buNone/>
              <a:defRPr sz="2399">
                <a:solidFill>
                  <a:schemeClr val="tx1">
                    <a:tint val="82000"/>
                  </a:schemeClr>
                </a:solidFill>
              </a:defRPr>
            </a:lvl1pPr>
            <a:lvl2pPr marL="457063" indent="0">
              <a:buNone/>
              <a:defRPr sz="1999">
                <a:solidFill>
                  <a:schemeClr val="tx1">
                    <a:tint val="82000"/>
                  </a:schemeClr>
                </a:solidFill>
              </a:defRPr>
            </a:lvl2pPr>
            <a:lvl3pPr marL="914126" indent="0">
              <a:buNone/>
              <a:defRPr sz="1799">
                <a:solidFill>
                  <a:schemeClr val="tx1">
                    <a:tint val="82000"/>
                  </a:schemeClr>
                </a:solidFill>
              </a:defRPr>
            </a:lvl3pPr>
            <a:lvl4pPr marL="1371189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251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5314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2377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19944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6503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4F78EB5-AF46-79A4-02BD-09C850C5DF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1FBE4-74D3-47EA-8DE9-DB7CD700A3E5}" type="datetimeFigureOut">
              <a:rPr lang="fr-FR" smtClean="0"/>
              <a:t>24/02/2026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0FF286C-840F-5284-643D-3008B99888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C22E796-D2F2-E4D4-CF61-5BB42962A1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B33FE-F438-4869-974E-44A7D5258AF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542661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22E7CE3-7993-3A4D-4EDE-586C123115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6757E8B-4EA7-2FEA-BF83-52417A77FE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7982" y="1825625"/>
            <a:ext cx="5180251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58547237-8BBA-9B50-C423-48C2F36441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0592" y="1825625"/>
            <a:ext cx="5180251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6FCB173-7DBB-88F4-1215-B3DC01DAEA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1FBE4-74D3-47EA-8DE9-DB7CD700A3E5}" type="datetimeFigureOut">
              <a:rPr lang="fr-FR" smtClean="0"/>
              <a:t>24/02/2026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F061999-272A-C353-7C80-774B73B26D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DDAF809-5FAE-D4F5-82C9-650CCD25A9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B33FE-F438-4869-974E-44A7D5258AF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072278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0CC7F03-A43B-C59A-50EF-C597E7E3DA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569" y="365126"/>
            <a:ext cx="10512862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21FE305-8341-F5E4-FEBA-573016EB33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570" y="1681163"/>
            <a:ext cx="5156444" cy="823912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9DB9DC3E-C31A-149C-F505-5507AAEC19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570" y="2505075"/>
            <a:ext cx="5156444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DDF46180-6133-C3A4-A397-EE27580A653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0593" y="1681163"/>
            <a:ext cx="5181838" cy="823912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3B6D0F4A-1DC6-88E7-94C8-AA75658773D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0593" y="2505075"/>
            <a:ext cx="518183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9FDB44C5-A197-482C-AA51-B09CA9866A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1FBE4-74D3-47EA-8DE9-DB7CD700A3E5}" type="datetimeFigureOut">
              <a:rPr lang="fr-FR" smtClean="0"/>
              <a:t>24/02/2026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0D2E5F35-B65B-1230-A483-21CA50E3C6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F9C44FBF-4A1D-7C85-1827-026E3FBFC1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B33FE-F438-4869-974E-44A7D5258AF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71635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910A620-B2BA-3095-8F38-385799EBAB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B5A7F3AE-0BE8-F9E8-7E8E-2457CDA962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1FBE4-74D3-47EA-8DE9-DB7CD700A3E5}" type="datetimeFigureOut">
              <a:rPr lang="fr-FR" smtClean="0"/>
              <a:t>24/02/2026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72737AFE-BD1A-76C4-7AEA-3DFB2C51BC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F81B691-621A-062C-AA60-ED133035E8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B33FE-F438-4869-974E-44A7D5258AF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674273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5F34C235-7339-4B78-CC7D-9C6BE091FD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1FBE4-74D3-47EA-8DE9-DB7CD700A3E5}" type="datetimeFigureOut">
              <a:rPr lang="fr-FR" smtClean="0"/>
              <a:t>24/02/2026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0BA34124-86AB-5907-DDA2-032695511E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B6FF78D-6C59-59EC-77DA-7A63047E05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B33FE-F438-4869-974E-44A7D5258AF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431430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ED3F457-4B90-7CA7-0DBD-A654A5759E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570" y="457200"/>
            <a:ext cx="3931213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6E8A32B-A940-A46E-17F2-5AB2CEFD5B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1838" y="987426"/>
            <a:ext cx="6170593" cy="4873625"/>
          </a:xfrm>
        </p:spPr>
        <p:txBody>
          <a:bodyPr/>
          <a:lstStyle>
            <a:lvl1pPr>
              <a:defRPr sz="3199"/>
            </a:lvl1pPr>
            <a:lvl2pPr>
              <a:defRPr sz="2799"/>
            </a:lvl2pPr>
            <a:lvl3pPr>
              <a:defRPr sz="2399"/>
            </a:lvl3pPr>
            <a:lvl4pPr>
              <a:defRPr sz="1999"/>
            </a:lvl4pPr>
            <a:lvl5pPr>
              <a:defRPr sz="1999"/>
            </a:lvl5pPr>
            <a:lvl6pPr>
              <a:defRPr sz="1999"/>
            </a:lvl6pPr>
            <a:lvl7pPr>
              <a:defRPr sz="1999"/>
            </a:lvl7pPr>
            <a:lvl8pPr>
              <a:defRPr sz="1999"/>
            </a:lvl8pPr>
            <a:lvl9pPr>
              <a:defRPr sz="1999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61E72874-31B6-AB05-F39A-CC2710D7C1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570" y="2057400"/>
            <a:ext cx="393121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B5DF66F-423E-F996-7419-9DA14A23EF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1FBE4-74D3-47EA-8DE9-DB7CD700A3E5}" type="datetimeFigureOut">
              <a:rPr lang="fr-FR" smtClean="0"/>
              <a:t>24/02/2026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28DBF6B-32FA-643D-6692-B97270EABE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B923205-EA32-BD00-DB29-39E27BABBE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B33FE-F438-4869-974E-44A7D5258AF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857790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307661C-C3F3-C64B-C7BF-69FD46325D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570" y="457200"/>
            <a:ext cx="3931213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FA7ECB48-832B-1746-A9FE-3579FC544F3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1838" y="987426"/>
            <a:ext cx="6170593" cy="4873625"/>
          </a:xfrm>
        </p:spPr>
        <p:txBody>
          <a:bodyPr/>
          <a:lstStyle>
            <a:lvl1pPr marL="0" indent="0">
              <a:buNone/>
              <a:defRPr sz="3199"/>
            </a:lvl1pPr>
            <a:lvl2pPr marL="457063" indent="0">
              <a:buNone/>
              <a:defRPr sz="2799"/>
            </a:lvl2pPr>
            <a:lvl3pPr marL="914126" indent="0">
              <a:buNone/>
              <a:defRPr sz="2399"/>
            </a:lvl3pPr>
            <a:lvl4pPr marL="1371189" indent="0">
              <a:buNone/>
              <a:defRPr sz="1999"/>
            </a:lvl4pPr>
            <a:lvl5pPr marL="1828251" indent="0">
              <a:buNone/>
              <a:defRPr sz="1999"/>
            </a:lvl5pPr>
            <a:lvl6pPr marL="2285314" indent="0">
              <a:buNone/>
              <a:defRPr sz="1999"/>
            </a:lvl6pPr>
            <a:lvl7pPr marL="2742377" indent="0">
              <a:buNone/>
              <a:defRPr sz="1999"/>
            </a:lvl7pPr>
            <a:lvl8pPr marL="3199440" indent="0">
              <a:buNone/>
              <a:defRPr sz="1999"/>
            </a:lvl8pPr>
            <a:lvl9pPr marL="3656503" indent="0">
              <a:buNone/>
              <a:defRPr sz="1999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A81BCB1D-7AB1-A475-1E07-D7FE1DCA1B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570" y="2057400"/>
            <a:ext cx="393121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FFBAE12-3D1B-C26A-7826-F4096E5906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1FBE4-74D3-47EA-8DE9-DB7CD700A3E5}" type="datetimeFigureOut">
              <a:rPr lang="fr-FR" smtClean="0"/>
              <a:t>24/02/2026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5E7C43E-3C79-4F1D-2D6D-6ABDC8F0D0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2124287-EEDF-560D-79D6-58D6D6582B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B33FE-F438-4869-974E-44A7D5258AF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925978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E2DABBD5-ABF9-2446-BE0B-311A42F9F3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7982" y="365126"/>
            <a:ext cx="1051286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97062AE-3BB2-4443-A2F0-E06593AD78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7982" y="1825625"/>
            <a:ext cx="1051286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20F6604-0A97-A19B-C700-A74699DC8C8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7982" y="6356351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351FBE4-74D3-47EA-8DE9-DB7CD700A3E5}" type="datetimeFigureOut">
              <a:rPr lang="fr-FR" smtClean="0"/>
              <a:t>24/02/2026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657046A-6648-11B5-D914-36650FDAC0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7549" y="6356351"/>
            <a:ext cx="41137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66496CD-2EDA-C5C2-DBC8-7AB4210EC3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08357" y="6356351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DDB33FE-F438-4869-974E-44A7D5258AF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32979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126" rtl="0" eaLnBrk="1" latinLnBrk="0" hangingPunct="1">
        <a:lnSpc>
          <a:spcPct val="90000"/>
        </a:lnSpc>
        <a:spcBef>
          <a:spcPct val="0"/>
        </a:spcBef>
        <a:buNone/>
        <a:defRPr sz="43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31" indent="-228531" algn="l" defTabSz="91412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799" kern="1200">
          <a:solidFill>
            <a:schemeClr val="tx1"/>
          </a:solidFill>
          <a:latin typeface="+mn-lt"/>
          <a:ea typeface="+mn-ea"/>
          <a:cs typeface="+mn-cs"/>
        </a:defRPr>
      </a:lvl1pPr>
      <a:lvl2pPr marL="68559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142657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3pPr>
      <a:lvl4pPr marL="1599720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2056783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513846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970908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427971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88503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EAFC0F-BB2C-D432-E548-CB8D5FB03F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Graphique, Bleu électrique&#10;&#10;Le contenu généré par l’IA peut être incorrect.">
            <a:extLst>
              <a:ext uri="{FF2B5EF4-FFF2-40B4-BE49-F238E27FC236}">
                <a16:creationId xmlns:a16="http://schemas.microsoft.com/office/drawing/2014/main" id="{7BD8F599-BBCD-25A0-9752-FE008BC7EB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1460" y="0"/>
            <a:ext cx="12185904" cy="6858000"/>
          </a:xfrm>
          <a:prstGeom prst="rect">
            <a:avLst/>
          </a:prstGeom>
        </p:spPr>
      </p:pic>
      <p:pic>
        <p:nvPicPr>
          <p:cNvPr id="4" name="Image 3" descr="Une image contenant texte, Police, Graphique, logo&#10;&#10;Le contenu généré par l’IA peut être incorrect.">
            <a:extLst>
              <a:ext uri="{FF2B5EF4-FFF2-40B4-BE49-F238E27FC236}">
                <a16:creationId xmlns:a16="http://schemas.microsoft.com/office/drawing/2014/main" id="{DDBCBF39-C135-5CC4-2C19-54FDD592C6D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7176" y="5740399"/>
            <a:ext cx="1131776" cy="1131255"/>
          </a:xfrm>
          <a:prstGeom prst="rect">
            <a:avLst/>
          </a:prstGeo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B1A836C9-0320-8127-F5E8-9433A35CBAB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274705" y="517459"/>
            <a:ext cx="2057556" cy="1371704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61E08E19-89BF-E2A9-D5FA-6AC86579D116}"/>
              </a:ext>
            </a:extLst>
          </p:cNvPr>
          <p:cNvSpPr txBox="1"/>
          <p:nvPr/>
        </p:nvSpPr>
        <p:spPr>
          <a:xfrm>
            <a:off x="2444811" y="1609891"/>
            <a:ext cx="9171799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006FC0"/>
                </a:solidFill>
              </a:rPr>
              <a:t>À l’issue de ce module, vous disposez désormais d’une vision claire :</a:t>
            </a:r>
          </a:p>
          <a:p>
            <a:endParaRPr lang="fr-FR" dirty="0">
              <a:solidFill>
                <a:srgbClr val="006FC0"/>
              </a:solidFill>
            </a:endParaRPr>
          </a:p>
          <a:p>
            <a:r>
              <a:rPr lang="fr-FR" b="1" dirty="0">
                <a:solidFill>
                  <a:srgbClr val="006FC0"/>
                </a:solidFill>
              </a:rPr>
              <a:t>le distanciel n’est pas un substitut total au présentiel</a:t>
            </a:r>
            <a:r>
              <a:rPr lang="fr-FR" dirty="0">
                <a:solidFill>
                  <a:srgbClr val="006FC0"/>
                </a:solidFill>
              </a:rPr>
              <a:t>, </a:t>
            </a:r>
            <a:r>
              <a:rPr lang="fr-FR" b="1" dirty="0">
                <a:solidFill>
                  <a:srgbClr val="006FC0"/>
                </a:solidFill>
              </a:rPr>
              <a:t>mais un complément stratégique.</a:t>
            </a:r>
            <a:endParaRPr lang="fr-FR" dirty="0">
              <a:solidFill>
                <a:srgbClr val="006FC0"/>
              </a:solidFill>
            </a:endParaRPr>
          </a:p>
          <a:p>
            <a:endParaRPr lang="fr-FR" dirty="0">
              <a:solidFill>
                <a:srgbClr val="006FC0"/>
              </a:solidFill>
            </a:endParaRPr>
          </a:p>
          <a:p>
            <a:r>
              <a:rPr lang="fr-FR" dirty="0">
                <a:solidFill>
                  <a:srgbClr val="006FC0"/>
                </a:solidFill>
              </a:rPr>
              <a:t>Il permet d’optimiser votre temps, de couvrir un plus grand nombre de libraires et de suivre vos ventes plus régulièrement.</a:t>
            </a:r>
          </a:p>
          <a:p>
            <a:r>
              <a:rPr lang="fr-FR" dirty="0">
                <a:solidFill>
                  <a:srgbClr val="006FC0"/>
                </a:solidFill>
              </a:rPr>
              <a:t>Il exige toutefois de rester attentif à la relation humaine, au contact direct avec les ouvrages et aux moments clés où le présentiel reste irremplaçable.</a:t>
            </a:r>
          </a:p>
          <a:p>
            <a:endParaRPr lang="fr-FR" dirty="0">
              <a:solidFill>
                <a:srgbClr val="006FC0"/>
              </a:solidFill>
            </a:endParaRPr>
          </a:p>
          <a:p>
            <a:r>
              <a:rPr lang="fr-FR" dirty="0">
                <a:solidFill>
                  <a:srgbClr val="006FC0"/>
                </a:solidFill>
              </a:rPr>
              <a:t>En adoptant une approche hybride — présentiel pour créer et nourrir la relation, distanciel pour entretenir et suivre efficacement — vous transformez une contrainte en avantage compétitif.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50F796B6-0B14-90ED-35BA-E5F7BC7EF118}"/>
              </a:ext>
            </a:extLst>
          </p:cNvPr>
          <p:cNvSpPr txBox="1"/>
          <p:nvPr/>
        </p:nvSpPr>
        <p:spPr>
          <a:xfrm>
            <a:off x="2333625" y="43809"/>
            <a:ext cx="99536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>
                <a:solidFill>
                  <a:srgbClr val="006FC0"/>
                </a:solidFill>
              </a:rPr>
              <a:t>Conclusion - Comprendre les enjeux du distanciel</a:t>
            </a:r>
            <a:endParaRPr lang="fr-FR" sz="4800" b="1" dirty="0">
              <a:solidFill>
                <a:srgbClr val="006F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151601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113</Words>
  <Application>Microsoft Office PowerPoint</Application>
  <PresentationFormat>Personnalisé</PresentationFormat>
  <Paragraphs>9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Thème Office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Renaldo GALOFARO</dc:creator>
  <cp:lastModifiedBy>Renaldo GALOFARO</cp:lastModifiedBy>
  <cp:revision>1</cp:revision>
  <dcterms:created xsi:type="dcterms:W3CDTF">2026-02-24T16:49:44Z</dcterms:created>
  <dcterms:modified xsi:type="dcterms:W3CDTF">2026-02-24T16:49:44Z</dcterms:modified>
</cp:coreProperties>
</file>