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8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8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89511-F118-4353-9ED9-446ABF840733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7B6CF-5FE7-4196-A194-B02EFCB20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40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727B2-98B1-4AA7-3733-EF48EA266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70299E2-D9E3-202F-BD11-CB9BC1403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D1ADFE-2484-D4A4-DC30-FE2EE79A4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848AB3-3B8E-B9D7-32FC-3749287DA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48C17-9121-40C8-AA45-955F17A7A5A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94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64EC-355A-0B72-01E5-FDAD3C5E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27D5A6-5223-9CA8-637B-C90D2BA28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4EA559-A27D-485D-8C4B-255D5126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4C2B26-F8D1-8008-7A7C-944ABDE7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68B47D-6E98-FFEB-A2DE-52443B3A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52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22CF1-1246-2CB4-8EEC-7A0E0ECA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9C4E4A-C681-9CD7-AF24-1DAD5436E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679E4-2C49-F0E5-53B1-8B3FCBA9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9A5CD4-0D10-A725-C5DC-9EE8E0FD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E2F377-EB9B-2818-6747-2CC98CB4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90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5C9882-728A-1666-DD61-325ACE4E7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C364D5-6970-31B0-82AF-69EB184CD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A61EF-1FB5-8C13-9EFA-A44B76A7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6197EB-5CB5-099D-ACCF-55B4E8F1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E989A4-2460-A5F2-2B23-92E9D81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10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9008B-5DC3-43CE-9BC6-C4B9C55B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DE7E04-8CB5-32AD-CD3B-640EC952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6E1036-EF56-7E15-3F78-5CB8349C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9A058F-0829-0C52-5F0C-0E10BF5E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FACEDF-C6A9-F2BA-9CF7-F1BD5AE2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88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29ECF-1441-4161-40F0-E050BE0F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847853-1181-7982-A935-766DC06D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FA91D5-D3EC-DA8A-28F4-F76AA41A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C10BB9-54EC-BDE4-8A02-3165ED7E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2F15A-CD0F-C609-C0E5-C6A3548E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06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B20D0-A76A-8C25-4620-0447BEFF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90214F-991F-666D-5947-00C478CCD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5537FA-FFCD-3EB3-9362-C91CCCD2E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2C8CCB-739C-A8D8-5E6E-AF4BCDB2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1AD093-B445-975D-3045-06ECC913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0D2397-C76E-115E-9C13-56185758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86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33D77-C95A-5B34-8430-E82FF56C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C4BE20-D5F2-6126-1F75-F04B9D482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72FBFD-442F-679E-6F92-E4D0E671D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6C9D02-698F-6F1A-EDF6-9CDFEE827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BDED57-9550-E984-C652-118D0E5F0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DF4FF9-989D-05B0-E684-D31387BF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A24E20-84EA-77B4-F0AE-7FD6ADEA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FAF5A4-1E5C-FF91-10C7-35ADDE1F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1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C9147-4AD4-2DFC-ADE8-930C4946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FFA463-8B16-6288-425C-04C0BD78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26F7CD-83EC-0C5F-C356-34525A82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3D9583-A8C8-F261-7D10-B477BBE8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19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B19278-370C-ECC0-3130-85C44EE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37557A-43F3-5317-CCD0-DC711E46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ED7E24-ECCC-6F8B-69DD-DB8C5FE5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5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AC948-5221-F4F4-16A8-D5A2FD18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C74635-261D-1BA7-4E72-DC2357313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F66137-99EF-3F64-EE7B-6E98AA937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308235-2E4C-4817-44ED-E36F3CDE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331DDA-5F94-4958-B3BC-34288EBB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05D91B-429E-CA3B-3FB4-116B9DCB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85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6ECB9A-3312-672C-2FD1-3B5012CC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AEE6A3-D9D4-501E-DDB1-B23658C6E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F7C76C-ACA3-BBDC-F5A8-E248D86DD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01F961-9CC8-4304-AA14-38B0AAAD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24CCF5-CD2F-0C8A-3243-A8871F4A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B320F6-1BAA-0045-B46B-D70A36EB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9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59929E-1347-584D-A4D5-408016E3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94B1FF-931F-2603-3C79-BD2E2CA8F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8B75D-6FC4-DE13-D0DC-ED03153DD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F0484-6686-4DD7-A055-65ED5E5D814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B728EC-2EF4-DF91-E772-AEC7CDCD3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2F324C-880F-1DF8-BD82-BFCF5A7B7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9CED0E-D9E2-41C1-BD46-A3E5164B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77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D9520-889C-A67B-62ED-02EC05F9B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62AB82B0-AFBC-11C1-F70A-F89DBE3A5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6" y="5816599"/>
            <a:ext cx="1131776" cy="11312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E94B40-DD9A-6C64-98C8-7479DA8B36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50089" y="5739445"/>
            <a:ext cx="1131776" cy="1131255"/>
          </a:xfrm>
          <a:prstGeom prst="rect">
            <a:avLst/>
          </a:prstGeom>
        </p:spPr>
      </p:pic>
      <p:pic>
        <p:nvPicPr>
          <p:cNvPr id="7" name="Image 6" descr="Une image contenant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48EE0A1D-4E21-4EE6-448C-AD6CB9CB9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3480" y="3479"/>
            <a:ext cx="6870702" cy="686374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67FA55E-0A72-EC01-396F-C1C6D2338342}"/>
              </a:ext>
            </a:extLst>
          </p:cNvPr>
          <p:cNvSpPr txBox="1"/>
          <p:nvPr/>
        </p:nvSpPr>
        <p:spPr>
          <a:xfrm>
            <a:off x="2379708" y="1672731"/>
            <a:ext cx="8677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6FC0"/>
                </a:solidFill>
              </a:rPr>
              <a:t>Outils :</a:t>
            </a:r>
          </a:p>
          <a:p>
            <a:r>
              <a:rPr lang="fr-FR" b="1" dirty="0">
                <a:solidFill>
                  <a:srgbClr val="006FC0"/>
                </a:solidFill>
              </a:rPr>
              <a:t>Modèle de plan annuel hybride (présentiel + distanciel).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BDB7498-1C36-9B7E-F44C-54F1AAF9DF3D}"/>
              </a:ext>
            </a:extLst>
          </p:cNvPr>
          <p:cNvGrpSpPr/>
          <p:nvPr/>
        </p:nvGrpSpPr>
        <p:grpSpPr>
          <a:xfrm>
            <a:off x="3671533" y="251833"/>
            <a:ext cx="8846257" cy="1200330"/>
            <a:chOff x="108281" y="251833"/>
            <a:chExt cx="8140033" cy="120033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84938CD-2693-8A97-4DA1-D969B7E1E60C}"/>
                </a:ext>
              </a:extLst>
            </p:cNvPr>
            <p:cNvSpPr txBox="1"/>
            <p:nvPr/>
          </p:nvSpPr>
          <p:spPr>
            <a:xfrm>
              <a:off x="1153805" y="251834"/>
              <a:ext cx="70945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rgbClr val="006FC0"/>
                  </a:solidFill>
                </a:rPr>
                <a:t>Étape 4 : Savoir se situer dans un mix présentiel/distanciel</a:t>
              </a:r>
              <a:endParaRPr lang="fr-FR" dirty="0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B7EED65-1E8A-85E7-76D8-5FB3264A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014" b="7014"/>
            <a:stretch/>
          </p:blipFill>
          <p:spPr>
            <a:xfrm>
              <a:off x="108281" y="251833"/>
              <a:ext cx="992467" cy="92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3E96904-7C43-978B-CA2C-BE22469FF1FA}"/>
              </a:ext>
            </a:extLst>
          </p:cNvPr>
          <p:cNvGraphicFramePr>
            <a:graphicFrameLocks noGrp="1"/>
          </p:cNvGraphicFramePr>
          <p:nvPr/>
        </p:nvGraphicFramePr>
        <p:xfrm>
          <a:off x="2485052" y="2539629"/>
          <a:ext cx="7078826" cy="3851843"/>
        </p:xfrm>
        <a:graphic>
          <a:graphicData uri="http://schemas.openxmlformats.org/drawingml/2006/table">
            <a:tbl>
              <a:tblPr/>
              <a:tblGrid>
                <a:gridCol w="1339471">
                  <a:extLst>
                    <a:ext uri="{9D8B030D-6E8A-4147-A177-3AD203B41FA5}">
                      <a16:colId xmlns:a16="http://schemas.microsoft.com/office/drawing/2014/main" val="1951670718"/>
                    </a:ext>
                  </a:extLst>
                </a:gridCol>
                <a:gridCol w="2791650">
                  <a:extLst>
                    <a:ext uri="{9D8B030D-6E8A-4147-A177-3AD203B41FA5}">
                      <a16:colId xmlns:a16="http://schemas.microsoft.com/office/drawing/2014/main" val="3790284619"/>
                    </a:ext>
                  </a:extLst>
                </a:gridCol>
                <a:gridCol w="2947705">
                  <a:extLst>
                    <a:ext uri="{9D8B030D-6E8A-4147-A177-3AD203B41FA5}">
                      <a16:colId xmlns:a16="http://schemas.microsoft.com/office/drawing/2014/main" val="155079399"/>
                    </a:ext>
                  </a:extLst>
                </a:gridCol>
              </a:tblGrid>
              <a:tr h="34763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Mois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Présentiel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Distanciel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45332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Janvier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 librairies phares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nouveautés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11321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téléphonique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17504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 de suivi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suivi ventes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93609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Visio nouveautés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22905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 auteur/événement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fonds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67862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téléphonique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199652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Juillet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nouveautés été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79974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07117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Rentrée littéraire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rentrée littéraire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37061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Visio suivi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52349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 de suivi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nouveautés fin d’année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08766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Décembre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Préparation nouveautés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annuel distanciel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8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0070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Personnalisé</PresentationFormat>
  <Paragraphs>43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Renaldo GALOFARO</dc:creator>
  <cp:lastModifiedBy>Renaldo GALOFARO</cp:lastModifiedBy>
  <cp:revision>1</cp:revision>
  <dcterms:created xsi:type="dcterms:W3CDTF">2026-03-16T14:46:35Z</dcterms:created>
  <dcterms:modified xsi:type="dcterms:W3CDTF">2026-03-16T14:46:35Z</dcterms:modified>
</cp:coreProperties>
</file>